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8"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94660"/>
  </p:normalViewPr>
  <p:slideViewPr>
    <p:cSldViewPr snapToGrid="0">
      <p:cViewPr varScale="1">
        <p:scale>
          <a:sx n="86" d="100"/>
          <a:sy n="86" d="100"/>
        </p:scale>
        <p:origin x="-450"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BF5C017-0E09-4C77-ABDD-44E332167315}" type="datetimeFigureOut">
              <a:rPr lang="en-GB" smtClean="0"/>
              <a:t>13/01/2017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62E18B-E021-4B4D-A54D-B38A9CFEE45D}" type="slidenum">
              <a:rPr lang="en-GB" smtClean="0"/>
              <a:t>‹#›</a:t>
            </a:fld>
            <a:endParaRPr lang="en-GB"/>
          </a:p>
        </p:txBody>
      </p:sp>
    </p:spTree>
    <p:extLst>
      <p:ext uri="{BB962C8B-B14F-4D97-AF65-F5344CB8AC3E}">
        <p14:creationId xmlns:p14="http://schemas.microsoft.com/office/powerpoint/2010/main" val="3605131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BF5C017-0E09-4C77-ABDD-44E332167315}" type="datetimeFigureOut">
              <a:rPr lang="en-GB" smtClean="0"/>
              <a:t>13/01/2017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62E18B-E021-4B4D-A54D-B38A9CFEE45D}" type="slidenum">
              <a:rPr lang="en-GB" smtClean="0"/>
              <a:t>‹#›</a:t>
            </a:fld>
            <a:endParaRPr lang="en-GB"/>
          </a:p>
        </p:txBody>
      </p:sp>
    </p:spTree>
    <p:extLst>
      <p:ext uri="{BB962C8B-B14F-4D97-AF65-F5344CB8AC3E}">
        <p14:creationId xmlns:p14="http://schemas.microsoft.com/office/powerpoint/2010/main" val="3181479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BF5C017-0E09-4C77-ABDD-44E332167315}" type="datetimeFigureOut">
              <a:rPr lang="en-GB" smtClean="0"/>
              <a:t>13/01/2017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62E18B-E021-4B4D-A54D-B38A9CFEE45D}" type="slidenum">
              <a:rPr lang="en-GB" smtClean="0"/>
              <a:t>‹#›</a:t>
            </a:fld>
            <a:endParaRPr lang="en-GB"/>
          </a:p>
        </p:txBody>
      </p:sp>
    </p:spTree>
    <p:extLst>
      <p:ext uri="{BB962C8B-B14F-4D97-AF65-F5344CB8AC3E}">
        <p14:creationId xmlns:p14="http://schemas.microsoft.com/office/powerpoint/2010/main" val="2530483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BF5C017-0E09-4C77-ABDD-44E332167315}" type="datetimeFigureOut">
              <a:rPr lang="en-GB" smtClean="0"/>
              <a:t>13/01/2017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62E18B-E021-4B4D-A54D-B38A9CFEE45D}" type="slidenum">
              <a:rPr lang="en-GB" smtClean="0"/>
              <a:t>‹#›</a:t>
            </a:fld>
            <a:endParaRPr lang="en-GB"/>
          </a:p>
        </p:txBody>
      </p:sp>
    </p:spTree>
    <p:extLst>
      <p:ext uri="{BB962C8B-B14F-4D97-AF65-F5344CB8AC3E}">
        <p14:creationId xmlns:p14="http://schemas.microsoft.com/office/powerpoint/2010/main" val="272651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F5C017-0E09-4C77-ABDD-44E332167315}" type="datetimeFigureOut">
              <a:rPr lang="en-GB" smtClean="0"/>
              <a:t>13/01/2017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62E18B-E021-4B4D-A54D-B38A9CFEE45D}" type="slidenum">
              <a:rPr lang="en-GB" smtClean="0"/>
              <a:t>‹#›</a:t>
            </a:fld>
            <a:endParaRPr lang="en-GB"/>
          </a:p>
        </p:txBody>
      </p:sp>
    </p:spTree>
    <p:extLst>
      <p:ext uri="{BB962C8B-B14F-4D97-AF65-F5344CB8AC3E}">
        <p14:creationId xmlns:p14="http://schemas.microsoft.com/office/powerpoint/2010/main" val="1485670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BF5C017-0E09-4C77-ABDD-44E332167315}" type="datetimeFigureOut">
              <a:rPr lang="en-GB" smtClean="0"/>
              <a:t>13/01/2017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62E18B-E021-4B4D-A54D-B38A9CFEE45D}" type="slidenum">
              <a:rPr lang="en-GB" smtClean="0"/>
              <a:t>‹#›</a:t>
            </a:fld>
            <a:endParaRPr lang="en-GB"/>
          </a:p>
        </p:txBody>
      </p:sp>
    </p:spTree>
    <p:extLst>
      <p:ext uri="{BB962C8B-B14F-4D97-AF65-F5344CB8AC3E}">
        <p14:creationId xmlns:p14="http://schemas.microsoft.com/office/powerpoint/2010/main" val="87248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BF5C017-0E09-4C77-ABDD-44E332167315}" type="datetimeFigureOut">
              <a:rPr lang="en-GB" smtClean="0"/>
              <a:t>13/01/2017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D62E18B-E021-4B4D-A54D-B38A9CFEE45D}" type="slidenum">
              <a:rPr lang="en-GB" smtClean="0"/>
              <a:t>‹#›</a:t>
            </a:fld>
            <a:endParaRPr lang="en-GB"/>
          </a:p>
        </p:txBody>
      </p:sp>
    </p:spTree>
    <p:extLst>
      <p:ext uri="{BB962C8B-B14F-4D97-AF65-F5344CB8AC3E}">
        <p14:creationId xmlns:p14="http://schemas.microsoft.com/office/powerpoint/2010/main" val="277599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BF5C017-0E09-4C77-ABDD-44E332167315}" type="datetimeFigureOut">
              <a:rPr lang="en-GB" smtClean="0"/>
              <a:t>13/01/2017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D62E18B-E021-4B4D-A54D-B38A9CFEE45D}" type="slidenum">
              <a:rPr lang="en-GB" smtClean="0"/>
              <a:t>‹#›</a:t>
            </a:fld>
            <a:endParaRPr lang="en-GB"/>
          </a:p>
        </p:txBody>
      </p:sp>
    </p:spTree>
    <p:extLst>
      <p:ext uri="{BB962C8B-B14F-4D97-AF65-F5344CB8AC3E}">
        <p14:creationId xmlns:p14="http://schemas.microsoft.com/office/powerpoint/2010/main" val="3671244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5C017-0E09-4C77-ABDD-44E332167315}" type="datetimeFigureOut">
              <a:rPr lang="en-GB" smtClean="0"/>
              <a:t>13/01/2017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D62E18B-E021-4B4D-A54D-B38A9CFEE45D}" type="slidenum">
              <a:rPr lang="en-GB" smtClean="0"/>
              <a:t>‹#›</a:t>
            </a:fld>
            <a:endParaRPr lang="en-GB"/>
          </a:p>
        </p:txBody>
      </p:sp>
    </p:spTree>
    <p:extLst>
      <p:ext uri="{BB962C8B-B14F-4D97-AF65-F5344CB8AC3E}">
        <p14:creationId xmlns:p14="http://schemas.microsoft.com/office/powerpoint/2010/main" val="522537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F5C017-0E09-4C77-ABDD-44E332167315}" type="datetimeFigureOut">
              <a:rPr lang="en-GB" smtClean="0"/>
              <a:t>13/01/2017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62E18B-E021-4B4D-A54D-B38A9CFEE45D}" type="slidenum">
              <a:rPr lang="en-GB" smtClean="0"/>
              <a:t>‹#›</a:t>
            </a:fld>
            <a:endParaRPr lang="en-GB"/>
          </a:p>
        </p:txBody>
      </p:sp>
    </p:spTree>
    <p:extLst>
      <p:ext uri="{BB962C8B-B14F-4D97-AF65-F5344CB8AC3E}">
        <p14:creationId xmlns:p14="http://schemas.microsoft.com/office/powerpoint/2010/main" val="163199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F5C017-0E09-4C77-ABDD-44E332167315}" type="datetimeFigureOut">
              <a:rPr lang="en-GB" smtClean="0"/>
              <a:t>13/01/2017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62E18B-E021-4B4D-A54D-B38A9CFEE45D}" type="slidenum">
              <a:rPr lang="en-GB" smtClean="0"/>
              <a:t>‹#›</a:t>
            </a:fld>
            <a:endParaRPr lang="en-GB"/>
          </a:p>
        </p:txBody>
      </p:sp>
    </p:spTree>
    <p:extLst>
      <p:ext uri="{BB962C8B-B14F-4D97-AF65-F5344CB8AC3E}">
        <p14:creationId xmlns:p14="http://schemas.microsoft.com/office/powerpoint/2010/main" val="1970354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5C017-0E09-4C77-ABDD-44E332167315}" type="datetimeFigureOut">
              <a:rPr lang="en-GB" smtClean="0"/>
              <a:t>13/01/2017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2E18B-E021-4B4D-A54D-B38A9CFEE45D}" type="slidenum">
              <a:rPr lang="en-GB" smtClean="0"/>
              <a:t>‹#›</a:t>
            </a:fld>
            <a:endParaRPr lang="en-GB"/>
          </a:p>
        </p:txBody>
      </p:sp>
    </p:spTree>
    <p:extLst>
      <p:ext uri="{BB962C8B-B14F-4D97-AF65-F5344CB8AC3E}">
        <p14:creationId xmlns:p14="http://schemas.microsoft.com/office/powerpoint/2010/main" val="3593938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glaidreferencing@glasgowairport.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www.glasgowairport.com/corporate/id-centre/" TargetMode="External"/><Relationship Id="rId3" Type="http://schemas.openxmlformats.org/officeDocument/2006/relationships/hyperlink" Target="http://www.sia.homeoffice.gov.uk/Pages/licensing-overseas-checks.aspx" TargetMode="External"/><Relationship Id="rId7" Type="http://schemas.openxmlformats.org/officeDocument/2006/relationships/hyperlink" Target="http://wck2.companieshouse.gov.uk/wcframe?name=accessCompanyInfo" TargetMode="External"/><Relationship Id="rId2" Type="http://schemas.openxmlformats.org/officeDocument/2006/relationships/hyperlink" Target="http://www.disclosurescotland.co.uk/" TargetMode="External"/><Relationship Id="rId1" Type="http://schemas.openxmlformats.org/officeDocument/2006/relationships/slideLayout" Target="../slideLayouts/slideLayout2.xml"/><Relationship Id="rId6" Type="http://schemas.openxmlformats.org/officeDocument/2006/relationships/hyperlink" Target="https://www.gov.uk/get-information-about-a-company" TargetMode="External"/><Relationship Id="rId5" Type="http://schemas.openxmlformats.org/officeDocument/2006/relationships/hyperlink" Target="https://www.gov.uk/government/organisations/uk-visas-and-immigration" TargetMode="External"/><Relationship Id="rId10" Type="http://schemas.openxmlformats.org/officeDocument/2006/relationships/hyperlink" Target="https://www.aberdeenairport.com/about-us/doing-business-with-us/id-centre/forms-and-templates/" TargetMode="External"/><Relationship Id="rId4" Type="http://schemas.openxmlformats.org/officeDocument/2006/relationships/hyperlink" Target="https://www.gov.uk/government/organisations/department-for-transport" TargetMode="External"/><Relationship Id="rId9" Type="http://schemas.openxmlformats.org/officeDocument/2006/relationships/hyperlink" Target="http://www.southamptonairport.com/id-centre/id-centr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002060"/>
          </a:solidFill>
        </p:spPr>
        <p:txBody>
          <a:bodyPr/>
          <a:lstStyle/>
          <a:p>
            <a:r>
              <a:rPr lang="en-GB" dirty="0" smtClean="0">
                <a:solidFill>
                  <a:schemeClr val="bg1"/>
                </a:solidFill>
                <a:latin typeface="+mn-lt"/>
              </a:rPr>
              <a:t>Help Guide</a:t>
            </a:r>
            <a:endParaRPr lang="en-GB" dirty="0">
              <a:solidFill>
                <a:schemeClr val="bg1"/>
              </a:solidFill>
              <a:latin typeface="+mn-lt"/>
            </a:endParaRPr>
          </a:p>
        </p:txBody>
      </p:sp>
      <p:sp>
        <p:nvSpPr>
          <p:cNvPr id="3" name="Subtitle 2"/>
          <p:cNvSpPr>
            <a:spLocks noGrp="1"/>
          </p:cNvSpPr>
          <p:nvPr>
            <p:ph type="subTitle" idx="1"/>
          </p:nvPr>
        </p:nvSpPr>
        <p:spPr/>
        <p:txBody>
          <a:bodyPr anchor="ctr"/>
          <a:lstStyle/>
          <a:p>
            <a:r>
              <a:rPr lang="en-GB" dirty="0" smtClean="0">
                <a:solidFill>
                  <a:schemeClr val="bg1"/>
                </a:solidFill>
              </a:rPr>
              <a:t>Full Airside ID Pass Applications on </a:t>
            </a:r>
            <a:r>
              <a:rPr lang="en-GB" dirty="0" err="1" smtClean="0">
                <a:solidFill>
                  <a:schemeClr val="bg1"/>
                </a:solidFill>
              </a:rPr>
              <a:t>IDGateway</a:t>
            </a:r>
            <a:endParaRPr lang="en-GB"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5374" y="111512"/>
            <a:ext cx="1176528" cy="1176528"/>
          </a:xfrm>
          <a:prstGeom prst="rect">
            <a:avLst/>
          </a:prstGeom>
        </p:spPr>
      </p:pic>
    </p:spTree>
    <p:extLst>
      <p:ext uri="{BB962C8B-B14F-4D97-AF65-F5344CB8AC3E}">
        <p14:creationId xmlns:p14="http://schemas.microsoft.com/office/powerpoint/2010/main" val="1054893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85439" y="89906"/>
            <a:ext cx="18013122" cy="5629101"/>
          </a:xfrm>
          <a:prstGeom prst="rect">
            <a:avLst/>
          </a:prstGeom>
        </p:spPr>
      </p:pic>
      <p:sp>
        <p:nvSpPr>
          <p:cNvPr id="3" name="TextBox 2"/>
          <p:cNvSpPr txBox="1"/>
          <p:nvPr/>
        </p:nvSpPr>
        <p:spPr>
          <a:xfrm>
            <a:off x="111512" y="479502"/>
            <a:ext cx="2520176" cy="2308324"/>
          </a:xfrm>
          <a:prstGeom prst="rect">
            <a:avLst/>
          </a:prstGeom>
          <a:noFill/>
        </p:spPr>
        <p:txBody>
          <a:bodyPr wrap="square" rtlCol="0">
            <a:spAutoFit/>
          </a:bodyPr>
          <a:lstStyle/>
          <a:p>
            <a:r>
              <a:rPr lang="en-GB" sz="1200" b="1" u="sng" dirty="0" smtClean="0"/>
              <a:t>POSITION DETAILS</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smtClean="0"/>
              <a:t>The start date is the date the applicant started/or starts with the company not when they start working at the airport.  Once populated this will automatically populate the date field for your first (sponsor company) reference,</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smtClean="0"/>
              <a:t>Position is the applicant’s job title, once completed click “Continue”.</a:t>
            </a:r>
            <a:endParaRPr lang="en-GB" sz="1200" dirty="0"/>
          </a:p>
        </p:txBody>
      </p:sp>
      <p:sp>
        <p:nvSpPr>
          <p:cNvPr id="4" name="TextBox 3"/>
          <p:cNvSpPr txBox="1"/>
          <p:nvPr/>
        </p:nvSpPr>
        <p:spPr>
          <a:xfrm>
            <a:off x="4716966" y="3077737"/>
            <a:ext cx="5073805" cy="1605775"/>
          </a:xfrm>
          <a:prstGeom prst="rect">
            <a:avLst/>
          </a:prstGeom>
          <a:noFill/>
          <a:ln w="31750">
            <a:solidFill>
              <a:srgbClr val="FF0000"/>
            </a:solidFill>
          </a:ln>
        </p:spPr>
        <p:txBody>
          <a:bodyPr wrap="square" rtlCol="0">
            <a:spAutoFit/>
          </a:bodyPr>
          <a:lstStyle/>
          <a:p>
            <a:endParaRPr lang="en-GB" dirty="0"/>
          </a:p>
        </p:txBody>
      </p:sp>
    </p:spTree>
    <p:extLst>
      <p:ext uri="{BB962C8B-B14F-4D97-AF65-F5344CB8AC3E}">
        <p14:creationId xmlns:p14="http://schemas.microsoft.com/office/powerpoint/2010/main" val="2257730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57127" y="163058"/>
            <a:ext cx="16869746" cy="5271796"/>
          </a:xfrm>
          <a:prstGeom prst="rect">
            <a:avLst/>
          </a:prstGeom>
        </p:spPr>
      </p:pic>
      <p:sp>
        <p:nvSpPr>
          <p:cNvPr id="3" name="TextBox 2"/>
          <p:cNvSpPr txBox="1"/>
          <p:nvPr/>
        </p:nvSpPr>
        <p:spPr>
          <a:xfrm>
            <a:off x="121298" y="559838"/>
            <a:ext cx="2883159" cy="3785652"/>
          </a:xfrm>
          <a:prstGeom prst="rect">
            <a:avLst/>
          </a:prstGeom>
          <a:noFill/>
        </p:spPr>
        <p:txBody>
          <a:bodyPr wrap="square" rtlCol="0">
            <a:spAutoFit/>
          </a:bodyPr>
          <a:lstStyle/>
          <a:p>
            <a:r>
              <a:rPr lang="en-GB" sz="1200" b="1" u="sng" dirty="0" smtClean="0"/>
              <a:t>REFERENCES DETAILS</a:t>
            </a:r>
          </a:p>
          <a:p>
            <a:endParaRPr lang="en-GB" sz="1200" b="1" u="sng" dirty="0"/>
          </a:p>
          <a:p>
            <a:r>
              <a:rPr lang="en-GB" sz="1200" b="1" u="sng" dirty="0" smtClean="0"/>
              <a:t>Note: Under “Items for Attention on the Right-hand side of the screen you will see how many days you are required to cover with references, each time you add a reference this will reduce.  At least 1 reference is required.  Also </a:t>
            </a:r>
            <a:r>
              <a:rPr lang="en-GB" sz="1200" b="1" u="sng" dirty="0" err="1" smtClean="0"/>
              <a:t>IDGateway</a:t>
            </a:r>
            <a:r>
              <a:rPr lang="en-GB" sz="1200" b="1" u="sng" dirty="0" smtClean="0"/>
              <a:t> will always automatically add a sponsor reference section so no need to add a separate reference for this.</a:t>
            </a:r>
          </a:p>
          <a:p>
            <a:endParaRPr lang="en-GB" sz="1200" u="sng" dirty="0" smtClean="0"/>
          </a:p>
          <a:p>
            <a:pPr marL="171450" indent="-171450">
              <a:buFont typeface="Arial" panose="020B0604020202020204" pitchFamily="34" charset="0"/>
              <a:buChar char="•"/>
            </a:pPr>
            <a:r>
              <a:rPr lang="en-GB" sz="1200" dirty="0" smtClean="0"/>
              <a:t>Click on the sponsor reference and add the details of the reference ensuring that they match what is on your own company reference, i.e. Referee’s Full name, Job Title and Date reference written and click “Continue after each page”,</a:t>
            </a:r>
            <a:endParaRPr lang="en-GB" sz="1200" dirty="0"/>
          </a:p>
          <a:p>
            <a:endParaRPr lang="en-GB" sz="1200" dirty="0"/>
          </a:p>
        </p:txBody>
      </p:sp>
      <p:sp>
        <p:nvSpPr>
          <p:cNvPr id="4" name="TextBox 3"/>
          <p:cNvSpPr txBox="1"/>
          <p:nvPr/>
        </p:nvSpPr>
        <p:spPr>
          <a:xfrm>
            <a:off x="5068343" y="2980335"/>
            <a:ext cx="4898571" cy="699796"/>
          </a:xfrm>
          <a:prstGeom prst="rect">
            <a:avLst/>
          </a:prstGeom>
          <a:noFill/>
          <a:ln w="31750">
            <a:solidFill>
              <a:srgbClr val="FF0000"/>
            </a:solidFill>
          </a:ln>
        </p:spPr>
        <p:txBody>
          <a:bodyPr wrap="square" rtlCol="0">
            <a:spAutoFit/>
          </a:bodyPr>
          <a:lstStyle/>
          <a:p>
            <a:endParaRPr lang="en-GB" dirty="0"/>
          </a:p>
        </p:txBody>
      </p:sp>
      <p:sp>
        <p:nvSpPr>
          <p:cNvPr id="6" name="TextBox 5"/>
          <p:cNvSpPr txBox="1"/>
          <p:nvPr/>
        </p:nvSpPr>
        <p:spPr>
          <a:xfrm>
            <a:off x="10069550" y="1483113"/>
            <a:ext cx="1904583" cy="1315844"/>
          </a:xfrm>
          <a:prstGeom prst="rect">
            <a:avLst/>
          </a:prstGeom>
          <a:noFill/>
          <a:ln w="31750">
            <a:solidFill>
              <a:srgbClr val="FF0000"/>
            </a:solidFill>
          </a:ln>
        </p:spPr>
        <p:txBody>
          <a:bodyPr wrap="square" rtlCol="0">
            <a:spAutoFit/>
          </a:bodyPr>
          <a:lstStyle/>
          <a:p>
            <a:endParaRPr lang="en-GB" dirty="0"/>
          </a:p>
        </p:txBody>
      </p:sp>
      <p:sp>
        <p:nvSpPr>
          <p:cNvPr id="7" name="TextBox 6"/>
          <p:cNvSpPr txBox="1"/>
          <p:nvPr/>
        </p:nvSpPr>
        <p:spPr>
          <a:xfrm>
            <a:off x="121298" y="4246746"/>
            <a:ext cx="2943922" cy="830997"/>
          </a:xfrm>
          <a:prstGeom prst="rect">
            <a:avLst/>
          </a:prstGeom>
          <a:noFill/>
        </p:spPr>
        <p:txBody>
          <a:bodyPr wrap="square" rtlCol="0">
            <a:spAutoFit/>
          </a:bodyPr>
          <a:lstStyle/>
          <a:p>
            <a:pPr marL="171450" indent="-171450">
              <a:buFont typeface="Arial" panose="020B0604020202020204" pitchFamily="34" charset="0"/>
              <a:buChar char="•"/>
            </a:pPr>
            <a:r>
              <a:rPr lang="en-GB" sz="1200" dirty="0" smtClean="0"/>
              <a:t>To continue adding in all your references click on “Add Another Reference” and choose the type of reference you need to add.</a:t>
            </a:r>
            <a:endParaRPr lang="en-GB" sz="1200" dirty="0"/>
          </a:p>
        </p:txBody>
      </p:sp>
      <p:sp>
        <p:nvSpPr>
          <p:cNvPr id="5" name="TextBox 4"/>
          <p:cNvSpPr txBox="1"/>
          <p:nvPr/>
        </p:nvSpPr>
        <p:spPr>
          <a:xfrm>
            <a:off x="5178490" y="2556588"/>
            <a:ext cx="1511559" cy="354563"/>
          </a:xfrm>
          <a:prstGeom prst="rect">
            <a:avLst/>
          </a:prstGeom>
          <a:noFill/>
          <a:ln w="25400">
            <a:solidFill>
              <a:srgbClr val="FF0000"/>
            </a:solidFill>
          </a:ln>
        </p:spPr>
        <p:txBody>
          <a:bodyPr wrap="square" rtlCol="0">
            <a:spAutoFit/>
          </a:bodyPr>
          <a:lstStyle/>
          <a:p>
            <a:endParaRPr lang="en-GB" dirty="0"/>
          </a:p>
        </p:txBody>
      </p:sp>
    </p:spTree>
    <p:extLst>
      <p:ext uri="{BB962C8B-B14F-4D97-AF65-F5344CB8AC3E}">
        <p14:creationId xmlns:p14="http://schemas.microsoft.com/office/powerpoint/2010/main" val="4027189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93895" y="89908"/>
            <a:ext cx="17996210" cy="5623816"/>
          </a:xfrm>
          <a:prstGeom prst="rect">
            <a:avLst/>
          </a:prstGeom>
        </p:spPr>
      </p:pic>
      <p:sp>
        <p:nvSpPr>
          <p:cNvPr id="5" name="TextBox 4"/>
          <p:cNvSpPr txBox="1"/>
          <p:nvPr/>
        </p:nvSpPr>
        <p:spPr>
          <a:xfrm>
            <a:off x="178420" y="278780"/>
            <a:ext cx="2732048" cy="5816977"/>
          </a:xfrm>
          <a:prstGeom prst="rect">
            <a:avLst/>
          </a:prstGeom>
          <a:noFill/>
        </p:spPr>
        <p:txBody>
          <a:bodyPr wrap="square" rtlCol="0">
            <a:spAutoFit/>
          </a:bodyPr>
          <a:lstStyle/>
          <a:p>
            <a:pPr marL="171450" indent="-171450">
              <a:buFont typeface="Arial" panose="020B0604020202020204" pitchFamily="34" charset="0"/>
              <a:buChar char="•"/>
            </a:pPr>
            <a:r>
              <a:rPr lang="en-GB" sz="1200" dirty="0" smtClean="0"/>
              <a:t>Entering different types of references onto </a:t>
            </a:r>
            <a:r>
              <a:rPr lang="en-GB" sz="1200" dirty="0" err="1" smtClean="0"/>
              <a:t>IDGateway</a:t>
            </a:r>
            <a:r>
              <a:rPr lang="en-GB" sz="1200" dirty="0" smtClean="0"/>
              <a:t> has the same format however you may be asked different questions depending on the type of reference,</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smtClean="0"/>
              <a:t>Providing you </a:t>
            </a:r>
            <a:r>
              <a:rPr lang="en-GB" sz="1200" b="1" u="sng" dirty="0" smtClean="0"/>
              <a:t>read </a:t>
            </a:r>
            <a:r>
              <a:rPr lang="en-GB" sz="1200" dirty="0" smtClean="0"/>
              <a:t>and </a:t>
            </a:r>
            <a:r>
              <a:rPr lang="en-GB" sz="1200" b="1" u="sng" dirty="0" smtClean="0"/>
              <a:t>answer all </a:t>
            </a:r>
            <a:r>
              <a:rPr lang="en-GB" sz="1200" dirty="0" smtClean="0"/>
              <a:t>questions accurately then the system will tell you exactly what is required,</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smtClean="0"/>
              <a:t>All references must contain the start and end dates (</a:t>
            </a:r>
            <a:r>
              <a:rPr lang="en-GB" sz="1200" dirty="0" err="1" smtClean="0"/>
              <a:t>dd</a:t>
            </a:r>
            <a:r>
              <a:rPr lang="en-GB" sz="1200" dirty="0" smtClean="0"/>
              <a:t>/mmm/</a:t>
            </a:r>
            <a:r>
              <a:rPr lang="en-GB" sz="1200" dirty="0" err="1" smtClean="0"/>
              <a:t>yy</a:t>
            </a:r>
            <a:r>
              <a:rPr lang="en-GB" sz="1200" dirty="0" smtClean="0"/>
              <a:t>), referee’s full name, a contact number, address and job title of the referee which must be transferred onto the system accurately,</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smtClean="0"/>
              <a:t>The most complicated reference to enter onto the system would be if a Company is no longer trading and you are unable to obtain a reference.  Screen shots and notes on how to enter this are on the following page.</a:t>
            </a:r>
          </a:p>
          <a:p>
            <a:endParaRPr lang="en-GB" sz="1200" dirty="0"/>
          </a:p>
          <a:p>
            <a:endParaRPr lang="en-GB" sz="1200" dirty="0" smtClean="0"/>
          </a:p>
          <a:p>
            <a:r>
              <a:rPr lang="en-GB" sz="1200" b="1" u="sng" dirty="0" smtClean="0"/>
              <a:t>Note: When entering the dates that the reference is covering please ensure you use the calendar option as this may result in rejection due to dates not being entered correctly and always click “save” before “Continue”.</a:t>
            </a:r>
            <a:endParaRPr lang="en-GB" sz="1200" b="1" u="sng" dirty="0"/>
          </a:p>
        </p:txBody>
      </p:sp>
      <p:sp>
        <p:nvSpPr>
          <p:cNvPr id="6" name="TextBox 5"/>
          <p:cNvSpPr txBox="1"/>
          <p:nvPr/>
        </p:nvSpPr>
        <p:spPr>
          <a:xfrm>
            <a:off x="4583150" y="1628078"/>
            <a:ext cx="5252226" cy="3902927"/>
          </a:xfrm>
          <a:prstGeom prst="rect">
            <a:avLst/>
          </a:prstGeom>
          <a:noFill/>
          <a:ln w="31750">
            <a:solidFill>
              <a:srgbClr val="FF0000"/>
            </a:solidFill>
          </a:ln>
        </p:spPr>
        <p:txBody>
          <a:bodyPr wrap="square" rtlCol="0">
            <a:spAutoFit/>
          </a:bodyPr>
          <a:lstStyle/>
          <a:p>
            <a:endParaRPr lang="en-GB" dirty="0"/>
          </a:p>
        </p:txBody>
      </p:sp>
      <p:sp>
        <p:nvSpPr>
          <p:cNvPr id="7" name="TextBox 6"/>
          <p:cNvSpPr txBox="1"/>
          <p:nvPr/>
        </p:nvSpPr>
        <p:spPr>
          <a:xfrm>
            <a:off x="4694663" y="4750420"/>
            <a:ext cx="167269" cy="189570"/>
          </a:xfrm>
          <a:prstGeom prst="rect">
            <a:avLst/>
          </a:prstGeom>
          <a:noFill/>
          <a:ln w="19050">
            <a:solidFill>
              <a:srgbClr val="FF0000"/>
            </a:solidFill>
          </a:ln>
        </p:spPr>
        <p:txBody>
          <a:bodyPr wrap="square" rtlCol="0">
            <a:spAutoFit/>
          </a:bodyPr>
          <a:lstStyle/>
          <a:p>
            <a:endParaRPr lang="en-GB" dirty="0"/>
          </a:p>
        </p:txBody>
      </p:sp>
      <p:sp>
        <p:nvSpPr>
          <p:cNvPr id="8" name="TextBox 7"/>
          <p:cNvSpPr txBox="1"/>
          <p:nvPr/>
        </p:nvSpPr>
        <p:spPr>
          <a:xfrm>
            <a:off x="6798526" y="4750420"/>
            <a:ext cx="170986" cy="189570"/>
          </a:xfrm>
          <a:prstGeom prst="rect">
            <a:avLst/>
          </a:prstGeom>
          <a:noFill/>
          <a:ln w="19050">
            <a:solidFill>
              <a:srgbClr val="FF0000"/>
            </a:solidFill>
          </a:ln>
        </p:spPr>
        <p:txBody>
          <a:bodyPr wrap="square" rtlCol="0">
            <a:spAutoFit/>
          </a:bodyPr>
          <a:lstStyle/>
          <a:p>
            <a:endParaRPr lang="en-GB" dirty="0"/>
          </a:p>
        </p:txBody>
      </p:sp>
    </p:spTree>
    <p:extLst>
      <p:ext uri="{BB962C8B-B14F-4D97-AF65-F5344CB8AC3E}">
        <p14:creationId xmlns:p14="http://schemas.microsoft.com/office/powerpoint/2010/main" val="3781066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70583" y="79893"/>
            <a:ext cx="19242833" cy="6013385"/>
          </a:xfrm>
          <a:prstGeom prst="rect">
            <a:avLst/>
          </a:prstGeom>
        </p:spPr>
      </p:pic>
      <p:sp>
        <p:nvSpPr>
          <p:cNvPr id="3" name="TextBox 2"/>
          <p:cNvSpPr txBox="1"/>
          <p:nvPr/>
        </p:nvSpPr>
        <p:spPr>
          <a:xfrm>
            <a:off x="214604" y="643812"/>
            <a:ext cx="2024743" cy="3785652"/>
          </a:xfrm>
          <a:prstGeom prst="rect">
            <a:avLst/>
          </a:prstGeom>
          <a:noFill/>
        </p:spPr>
        <p:txBody>
          <a:bodyPr wrap="square" rtlCol="0">
            <a:spAutoFit/>
          </a:bodyPr>
          <a:lstStyle/>
          <a:p>
            <a:pPr marL="171450" indent="-171450">
              <a:buFont typeface="Arial" panose="020B0604020202020204" pitchFamily="34" charset="0"/>
              <a:buChar char="•"/>
            </a:pPr>
            <a:r>
              <a:rPr lang="en-GB" sz="1200" dirty="0" smtClean="0"/>
              <a:t>If a company is no longer trading/operating then you will not be able to obtain an admissible reference and therefore “no” should be picked from the drop down list,</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smtClean="0"/>
              <a:t>The blue box indicates you must also provide evidence that the company is no longer trading for </a:t>
            </a:r>
            <a:r>
              <a:rPr lang="en-GB" sz="1200" dirty="0" err="1" smtClean="0"/>
              <a:t>e.g</a:t>
            </a:r>
            <a:r>
              <a:rPr lang="en-GB" sz="1200" dirty="0" smtClean="0"/>
              <a:t> this would be a print out from Companies House website, showing the company is in liquidation, administration or no longer active and this print out needs to be uploaded.</a:t>
            </a:r>
            <a:endParaRPr lang="en-GB" sz="1200" dirty="0"/>
          </a:p>
        </p:txBody>
      </p:sp>
      <p:sp>
        <p:nvSpPr>
          <p:cNvPr id="4" name="TextBox 3"/>
          <p:cNvSpPr txBox="1"/>
          <p:nvPr/>
        </p:nvSpPr>
        <p:spPr>
          <a:xfrm>
            <a:off x="4198776" y="3489649"/>
            <a:ext cx="5327779" cy="559837"/>
          </a:xfrm>
          <a:prstGeom prst="rect">
            <a:avLst/>
          </a:prstGeom>
          <a:noFill/>
          <a:ln w="31750">
            <a:solidFill>
              <a:srgbClr val="FF0000"/>
            </a:solidFill>
          </a:ln>
        </p:spPr>
        <p:txBody>
          <a:bodyPr wrap="square" rtlCol="0">
            <a:spAutoFit/>
          </a:bodyPr>
          <a:lstStyle/>
          <a:p>
            <a:endParaRPr lang="en-GB" dirty="0"/>
          </a:p>
        </p:txBody>
      </p:sp>
      <p:sp>
        <p:nvSpPr>
          <p:cNvPr id="5" name="TextBox 4"/>
          <p:cNvSpPr txBox="1"/>
          <p:nvPr/>
        </p:nvSpPr>
        <p:spPr>
          <a:xfrm>
            <a:off x="4198775" y="4516243"/>
            <a:ext cx="5327779" cy="301084"/>
          </a:xfrm>
          <a:prstGeom prst="rect">
            <a:avLst/>
          </a:prstGeom>
          <a:noFill/>
          <a:ln w="31750">
            <a:solidFill>
              <a:srgbClr val="FF0000"/>
            </a:solidFill>
          </a:ln>
        </p:spPr>
        <p:txBody>
          <a:bodyPr wrap="square" rtlCol="0">
            <a:spAutoFit/>
          </a:bodyPr>
          <a:lstStyle/>
          <a:p>
            <a:endParaRPr lang="en-GB" dirty="0"/>
          </a:p>
        </p:txBody>
      </p:sp>
    </p:spTree>
    <p:extLst>
      <p:ext uri="{BB962C8B-B14F-4D97-AF65-F5344CB8AC3E}">
        <p14:creationId xmlns:p14="http://schemas.microsoft.com/office/powerpoint/2010/main" val="3427906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09746" y="145663"/>
            <a:ext cx="18964507" cy="5926408"/>
          </a:xfrm>
          <a:prstGeom prst="rect">
            <a:avLst/>
          </a:prstGeom>
        </p:spPr>
      </p:pic>
      <p:sp>
        <p:nvSpPr>
          <p:cNvPr id="3" name="TextBox 2"/>
          <p:cNvSpPr txBox="1"/>
          <p:nvPr/>
        </p:nvSpPr>
        <p:spPr>
          <a:xfrm>
            <a:off x="189572" y="145663"/>
            <a:ext cx="2375208" cy="5262979"/>
          </a:xfrm>
          <a:prstGeom prst="rect">
            <a:avLst/>
          </a:prstGeom>
          <a:noFill/>
        </p:spPr>
        <p:txBody>
          <a:bodyPr wrap="square" rtlCol="0">
            <a:spAutoFit/>
          </a:bodyPr>
          <a:lstStyle/>
          <a:p>
            <a:pPr marL="285750" indent="-285750">
              <a:buFont typeface="Arial" panose="020B0604020202020204" pitchFamily="34" charset="0"/>
              <a:buChar char="•"/>
            </a:pPr>
            <a:r>
              <a:rPr lang="en-GB" sz="1200" dirty="0" smtClean="0"/>
              <a:t>You are then required to obtain a HMRC letter ensuring that the company is shown on the letter with exact start and end dates of employment.  If exact dates are not shown then the system will prompt you to obtain a gap reference as supporting evidence.</a:t>
            </a:r>
          </a:p>
          <a:p>
            <a:pPr marL="285750" indent="-285750">
              <a:buFont typeface="Arial" panose="020B0604020202020204" pitchFamily="34" charset="0"/>
              <a:buChar char="•"/>
            </a:pPr>
            <a:endParaRPr lang="en-GB" sz="1200" dirty="0"/>
          </a:p>
          <a:p>
            <a:r>
              <a:rPr lang="en-GB" sz="1200" b="1" u="sng" dirty="0" smtClean="0"/>
              <a:t>Note:  The evidence from Companies House must be uploaded together with the HMRC letter and the gap reference (if applicable) as one document.</a:t>
            </a:r>
          </a:p>
          <a:p>
            <a:endParaRPr lang="en-GB" sz="1200" b="1" u="sng" dirty="0"/>
          </a:p>
          <a:p>
            <a:pPr marL="171450" indent="-171450">
              <a:buFont typeface="Arial" panose="020B0604020202020204" pitchFamily="34" charset="0"/>
              <a:buChar char="•"/>
            </a:pPr>
            <a:r>
              <a:rPr lang="en-GB" sz="1200" dirty="0" smtClean="0"/>
              <a:t>Once you have entered all of your references ensuring that a full 5 year history has been covered and that no GAP references are overlapping any other references then click on the “continue” button.</a:t>
            </a:r>
            <a:endParaRPr lang="en-GB" sz="1200" dirty="0"/>
          </a:p>
          <a:p>
            <a:pPr marL="171450" indent="-171450">
              <a:buFont typeface="Arial" panose="020B0604020202020204" pitchFamily="34" charset="0"/>
              <a:buChar char="•"/>
            </a:pPr>
            <a:endParaRPr lang="en-GB" sz="1200" dirty="0" smtClean="0"/>
          </a:p>
          <a:p>
            <a:r>
              <a:rPr lang="en-GB" sz="1200" b="1" u="sng" dirty="0" smtClean="0"/>
              <a:t>Note: For more information on references please refer to the Guidelines.</a:t>
            </a:r>
          </a:p>
        </p:txBody>
      </p:sp>
    </p:spTree>
    <p:extLst>
      <p:ext uri="{BB962C8B-B14F-4D97-AF65-F5344CB8AC3E}">
        <p14:creationId xmlns:p14="http://schemas.microsoft.com/office/powerpoint/2010/main" val="817644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97883" y="134512"/>
            <a:ext cx="19588234" cy="6121323"/>
          </a:xfrm>
          <a:prstGeom prst="rect">
            <a:avLst/>
          </a:prstGeom>
        </p:spPr>
      </p:pic>
      <p:sp>
        <p:nvSpPr>
          <p:cNvPr id="3" name="TextBox 2"/>
          <p:cNvSpPr txBox="1"/>
          <p:nvPr/>
        </p:nvSpPr>
        <p:spPr>
          <a:xfrm>
            <a:off x="262239" y="117693"/>
            <a:ext cx="1984917" cy="6740307"/>
          </a:xfrm>
          <a:prstGeom prst="rect">
            <a:avLst/>
          </a:prstGeom>
          <a:noFill/>
        </p:spPr>
        <p:txBody>
          <a:bodyPr wrap="square" rtlCol="0">
            <a:spAutoFit/>
          </a:bodyPr>
          <a:lstStyle/>
          <a:p>
            <a:r>
              <a:rPr lang="en-GB" sz="1200" b="1" u="sng" dirty="0" smtClean="0"/>
              <a:t>CRIMINAL RECORDS</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smtClean="0"/>
              <a:t>Once you have entered all the references the system will then tell you which countries you need to obtain Basic CRC’s from, this is taken from the location of employment question at the reference details section, i.e. if you entered Spain and the reference dates are 6 months or more then the system will automatically warn you, that you need a Spanish CRC,</a:t>
            </a:r>
          </a:p>
          <a:p>
            <a:endParaRPr lang="en-GB" sz="1200" dirty="0"/>
          </a:p>
          <a:p>
            <a:pPr marL="171450" indent="-171450">
              <a:buFont typeface="Arial" panose="020B0604020202020204" pitchFamily="34" charset="0"/>
              <a:buChar char="•"/>
            </a:pPr>
            <a:r>
              <a:rPr lang="en-GB" sz="1200" dirty="0" smtClean="0"/>
              <a:t>The system automatically generates a UK CRC therefore to enter the details click on this,</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smtClean="0"/>
              <a:t>To add any other CRC click on “Add CRC/CTC”.</a:t>
            </a:r>
          </a:p>
          <a:p>
            <a:pPr marL="171450" indent="-171450">
              <a:buFont typeface="Arial" panose="020B0604020202020204" pitchFamily="34" charset="0"/>
              <a:buChar char="•"/>
            </a:pPr>
            <a:endParaRPr lang="en-GB" sz="1200" dirty="0"/>
          </a:p>
          <a:p>
            <a:r>
              <a:rPr lang="en-GB" sz="1200" b="1" u="sng" dirty="0" smtClean="0"/>
              <a:t>NOTE:  If your applicant has worked or resided in another country for 6 months or more in the last 5 years then an Overseas CRC for that country should be obtained and uploaded along with a translation and the translators contact details if applicable.</a:t>
            </a:r>
            <a:endParaRPr lang="en-GB" sz="1200" b="1" u="sng" dirty="0"/>
          </a:p>
        </p:txBody>
      </p:sp>
      <p:sp>
        <p:nvSpPr>
          <p:cNvPr id="4" name="TextBox 3"/>
          <p:cNvSpPr txBox="1"/>
          <p:nvPr/>
        </p:nvSpPr>
        <p:spPr>
          <a:xfrm>
            <a:off x="3902927" y="3557239"/>
            <a:ext cx="5698273" cy="423746"/>
          </a:xfrm>
          <a:prstGeom prst="rect">
            <a:avLst/>
          </a:prstGeom>
          <a:noFill/>
          <a:ln w="31750">
            <a:solidFill>
              <a:srgbClr val="FF0000"/>
            </a:solidFill>
          </a:ln>
        </p:spPr>
        <p:txBody>
          <a:bodyPr wrap="square" rtlCol="0">
            <a:spAutoFit/>
          </a:bodyPr>
          <a:lstStyle/>
          <a:p>
            <a:endParaRPr lang="en-GB" dirty="0"/>
          </a:p>
        </p:txBody>
      </p:sp>
      <p:sp>
        <p:nvSpPr>
          <p:cNvPr id="5" name="TextBox 4"/>
          <p:cNvSpPr txBox="1"/>
          <p:nvPr/>
        </p:nvSpPr>
        <p:spPr>
          <a:xfrm>
            <a:off x="4081346" y="3980985"/>
            <a:ext cx="1014761" cy="301083"/>
          </a:xfrm>
          <a:prstGeom prst="rect">
            <a:avLst/>
          </a:prstGeom>
          <a:noFill/>
          <a:ln w="31750">
            <a:solidFill>
              <a:srgbClr val="FF0000"/>
            </a:solidFill>
          </a:ln>
        </p:spPr>
        <p:txBody>
          <a:bodyPr wrap="square" rtlCol="0">
            <a:spAutoFit/>
          </a:bodyPr>
          <a:lstStyle/>
          <a:p>
            <a:endParaRPr lang="en-GB" dirty="0"/>
          </a:p>
        </p:txBody>
      </p:sp>
    </p:spTree>
    <p:extLst>
      <p:ext uri="{BB962C8B-B14F-4D97-AF65-F5344CB8AC3E}">
        <p14:creationId xmlns:p14="http://schemas.microsoft.com/office/powerpoint/2010/main" val="3932651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5328" y="289932"/>
            <a:ext cx="1951462" cy="5447645"/>
          </a:xfrm>
          <a:prstGeom prst="rect">
            <a:avLst/>
          </a:prstGeom>
          <a:noFill/>
        </p:spPr>
        <p:txBody>
          <a:bodyPr wrap="square" rtlCol="0">
            <a:spAutoFit/>
          </a:bodyPr>
          <a:lstStyle/>
          <a:p>
            <a:pPr marL="285750" indent="-285750">
              <a:buFont typeface="Arial" panose="020B0604020202020204" pitchFamily="34" charset="0"/>
              <a:buChar char="•"/>
            </a:pPr>
            <a:r>
              <a:rPr lang="en-GB" sz="1200" dirty="0" smtClean="0"/>
              <a:t>Type in all the required details ensuring that these are taken from the original CRC,</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smtClean="0"/>
              <a:t>If the CRC lists a conviction you must check if the conviction is disqualifying and to do this use the link as highlighted on the screen shot,</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smtClean="0"/>
              <a:t>Once completed click on the “continue” button.</a:t>
            </a:r>
          </a:p>
          <a:p>
            <a:pPr marL="285750" indent="-285750">
              <a:buFont typeface="Arial" panose="020B0604020202020204" pitchFamily="34" charset="0"/>
              <a:buChar char="•"/>
            </a:pPr>
            <a:endParaRPr lang="en-GB" sz="1200" dirty="0"/>
          </a:p>
          <a:p>
            <a:r>
              <a:rPr lang="en-GB" sz="1200" b="1" u="sng" dirty="0" smtClean="0"/>
              <a:t>Note:  Please double check that the applicants name and </a:t>
            </a:r>
            <a:r>
              <a:rPr lang="en-GB" sz="1200" b="1" u="sng" dirty="0" err="1" smtClean="0"/>
              <a:t>DoB</a:t>
            </a:r>
            <a:r>
              <a:rPr lang="en-GB" sz="1200" b="1" u="sng" dirty="0" smtClean="0"/>
              <a:t> are as per their ID.  The address given on the CRC can be either, the applicants address, company address, or referencing agency address. </a:t>
            </a:r>
            <a:endParaRPr lang="en-GB" sz="1200" b="1" u="sng" dirty="0"/>
          </a:p>
          <a:p>
            <a:endParaRPr lang="en-GB" sz="1200" b="1" u="sng" dirty="0" smtClean="0"/>
          </a:p>
          <a:p>
            <a:r>
              <a:rPr lang="en-GB" sz="1200" b="1" u="sng" dirty="0" smtClean="0"/>
              <a:t>Note:  A UK CRC is only valid for 10 weeks from date of issue.</a:t>
            </a:r>
            <a:endParaRPr lang="en-GB" sz="1200" b="1" u="sng" dirty="0"/>
          </a:p>
        </p:txBody>
      </p:sp>
      <p:pic>
        <p:nvPicPr>
          <p:cNvPr id="6" name="Picture 5"/>
          <p:cNvPicPr>
            <a:picLocks noChangeAspect="1"/>
          </p:cNvPicPr>
          <p:nvPr/>
        </p:nvPicPr>
        <p:blipFill>
          <a:blip r:embed="rId2"/>
          <a:stretch>
            <a:fillRect/>
          </a:stretch>
        </p:blipFill>
        <p:spPr>
          <a:xfrm>
            <a:off x="2214795" y="120442"/>
            <a:ext cx="19954410" cy="6235753"/>
          </a:xfrm>
          <a:prstGeom prst="rect">
            <a:avLst/>
          </a:prstGeom>
        </p:spPr>
      </p:pic>
      <p:sp>
        <p:nvSpPr>
          <p:cNvPr id="7" name="TextBox 6"/>
          <p:cNvSpPr txBox="1"/>
          <p:nvPr/>
        </p:nvSpPr>
        <p:spPr>
          <a:xfrm>
            <a:off x="3925229" y="1728439"/>
            <a:ext cx="5600415" cy="3162395"/>
          </a:xfrm>
          <a:prstGeom prst="rect">
            <a:avLst/>
          </a:prstGeom>
          <a:noFill/>
          <a:ln w="25400">
            <a:solidFill>
              <a:srgbClr val="FF0000"/>
            </a:solidFill>
          </a:ln>
        </p:spPr>
        <p:txBody>
          <a:bodyPr wrap="square" rtlCol="0">
            <a:spAutoFit/>
          </a:bodyPr>
          <a:lstStyle/>
          <a:p>
            <a:endParaRPr lang="en-GB" dirty="0"/>
          </a:p>
        </p:txBody>
      </p:sp>
      <p:sp>
        <p:nvSpPr>
          <p:cNvPr id="8" name="TextBox 7"/>
          <p:cNvSpPr txBox="1"/>
          <p:nvPr/>
        </p:nvSpPr>
        <p:spPr>
          <a:xfrm>
            <a:off x="4995746" y="4081347"/>
            <a:ext cx="1360449" cy="133814"/>
          </a:xfrm>
          <a:prstGeom prst="rect">
            <a:avLst/>
          </a:prstGeom>
          <a:noFill/>
          <a:ln w="25400">
            <a:solidFill>
              <a:srgbClr val="FF0000"/>
            </a:solidFill>
          </a:ln>
        </p:spPr>
        <p:txBody>
          <a:bodyPr wrap="square" rtlCol="0">
            <a:spAutoFit/>
          </a:bodyPr>
          <a:lstStyle/>
          <a:p>
            <a:endParaRPr lang="en-GB" dirty="0"/>
          </a:p>
        </p:txBody>
      </p:sp>
    </p:spTree>
    <p:extLst>
      <p:ext uri="{BB962C8B-B14F-4D97-AF65-F5344CB8AC3E}">
        <p14:creationId xmlns:p14="http://schemas.microsoft.com/office/powerpoint/2010/main" val="373414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68651" y="101059"/>
            <a:ext cx="18646698" cy="5827093"/>
          </a:xfrm>
          <a:prstGeom prst="rect">
            <a:avLst/>
          </a:prstGeom>
        </p:spPr>
      </p:pic>
      <p:sp>
        <p:nvSpPr>
          <p:cNvPr id="5" name="TextBox 4"/>
          <p:cNvSpPr txBox="1"/>
          <p:nvPr/>
        </p:nvSpPr>
        <p:spPr>
          <a:xfrm>
            <a:off x="178419" y="345687"/>
            <a:ext cx="2341756" cy="3785652"/>
          </a:xfrm>
          <a:prstGeom prst="rect">
            <a:avLst/>
          </a:prstGeom>
          <a:noFill/>
          <a:ln>
            <a:noFill/>
          </a:ln>
        </p:spPr>
        <p:txBody>
          <a:bodyPr wrap="square" rtlCol="0">
            <a:spAutoFit/>
          </a:bodyPr>
          <a:lstStyle/>
          <a:p>
            <a:r>
              <a:rPr lang="en-GB" sz="1200" b="1" u="sng" dirty="0" smtClean="0"/>
              <a:t>GSAT</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smtClean="0"/>
              <a:t>Enter the details taken from the applicants GSAT certificate.   The GSAT provider is the name of the company who completed the applicants training,</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smtClean="0"/>
              <a:t>Once completed click “continue”.</a:t>
            </a:r>
          </a:p>
          <a:p>
            <a:pPr marL="285750" indent="-285750">
              <a:buFont typeface="Arial" panose="020B0604020202020204" pitchFamily="34" charset="0"/>
              <a:buChar char="•"/>
            </a:pPr>
            <a:endParaRPr lang="en-GB" sz="1200" b="1" u="sng" dirty="0"/>
          </a:p>
          <a:p>
            <a:r>
              <a:rPr lang="en-GB" sz="1200" b="1" u="sng" dirty="0" smtClean="0"/>
              <a:t>Note:  Certain people are exempt from having a GSAT certificate as they undergo higher/equivalent training i.e. Cabin/Flight Crew, if this is the case then you should choose “Not required” from the first drop down list and provide the details as requested.</a:t>
            </a:r>
            <a:endParaRPr lang="en-GB" sz="1200" dirty="0"/>
          </a:p>
        </p:txBody>
      </p:sp>
      <p:sp>
        <p:nvSpPr>
          <p:cNvPr id="6" name="TextBox 5"/>
          <p:cNvSpPr txBox="1"/>
          <p:nvPr/>
        </p:nvSpPr>
        <p:spPr>
          <a:xfrm>
            <a:off x="4315522" y="1561171"/>
            <a:ext cx="5464098" cy="2899317"/>
          </a:xfrm>
          <a:prstGeom prst="rect">
            <a:avLst/>
          </a:prstGeom>
          <a:noFill/>
          <a:ln w="31750">
            <a:solidFill>
              <a:srgbClr val="FF0000"/>
            </a:solidFill>
          </a:ln>
        </p:spPr>
        <p:txBody>
          <a:bodyPr wrap="square" rtlCol="0">
            <a:spAutoFit/>
          </a:bodyPr>
          <a:lstStyle/>
          <a:p>
            <a:endParaRPr lang="en-GB" dirty="0"/>
          </a:p>
        </p:txBody>
      </p:sp>
    </p:spTree>
    <p:extLst>
      <p:ext uri="{BB962C8B-B14F-4D97-AF65-F5344CB8AC3E}">
        <p14:creationId xmlns:p14="http://schemas.microsoft.com/office/powerpoint/2010/main" val="3393936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68845" y="145207"/>
            <a:ext cx="18446309" cy="5764472"/>
          </a:xfrm>
          <a:prstGeom prst="rect">
            <a:avLst/>
          </a:prstGeom>
        </p:spPr>
      </p:pic>
      <p:sp>
        <p:nvSpPr>
          <p:cNvPr id="3" name="TextBox 2"/>
          <p:cNvSpPr txBox="1"/>
          <p:nvPr/>
        </p:nvSpPr>
        <p:spPr>
          <a:xfrm>
            <a:off x="223935" y="298580"/>
            <a:ext cx="2407298" cy="1384995"/>
          </a:xfrm>
          <a:prstGeom prst="rect">
            <a:avLst/>
          </a:prstGeom>
          <a:noFill/>
        </p:spPr>
        <p:txBody>
          <a:bodyPr wrap="square" rtlCol="0">
            <a:spAutoFit/>
          </a:bodyPr>
          <a:lstStyle/>
          <a:p>
            <a:r>
              <a:rPr lang="en-GB" sz="1200" b="1" u="sng" smtClean="0"/>
              <a:t>ACCESS</a:t>
            </a:r>
          </a:p>
          <a:p>
            <a:endParaRPr lang="en-GB" sz="1200" dirty="0"/>
          </a:p>
          <a:p>
            <a:pPr marL="171450" indent="-171450">
              <a:buFont typeface="Arial" panose="020B0604020202020204" pitchFamily="34" charset="0"/>
              <a:buChar char="•"/>
            </a:pPr>
            <a:r>
              <a:rPr lang="en-GB" sz="1200" dirty="0" smtClean="0"/>
              <a:t>The information to be completed on the access page will come from your own company therefore answer accordingly and click “continue”.</a:t>
            </a:r>
            <a:endParaRPr lang="en-GB" sz="1200" dirty="0"/>
          </a:p>
        </p:txBody>
      </p:sp>
      <p:sp>
        <p:nvSpPr>
          <p:cNvPr id="4" name="TextBox 3"/>
          <p:cNvSpPr txBox="1"/>
          <p:nvPr/>
        </p:nvSpPr>
        <p:spPr>
          <a:xfrm>
            <a:off x="4488024" y="1632857"/>
            <a:ext cx="5271796" cy="3265714"/>
          </a:xfrm>
          <a:prstGeom prst="rect">
            <a:avLst/>
          </a:prstGeom>
          <a:noFill/>
          <a:ln w="31750">
            <a:solidFill>
              <a:srgbClr val="FF0000"/>
            </a:solidFill>
          </a:ln>
        </p:spPr>
        <p:txBody>
          <a:bodyPr wrap="square" rtlCol="0">
            <a:spAutoFit/>
          </a:bodyPr>
          <a:lstStyle/>
          <a:p>
            <a:endParaRPr lang="en-GB" dirty="0"/>
          </a:p>
        </p:txBody>
      </p:sp>
    </p:spTree>
    <p:extLst>
      <p:ext uri="{BB962C8B-B14F-4D97-AF65-F5344CB8AC3E}">
        <p14:creationId xmlns:p14="http://schemas.microsoft.com/office/powerpoint/2010/main" val="3509953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97457" y="223722"/>
            <a:ext cx="18589085" cy="5809089"/>
          </a:xfrm>
          <a:prstGeom prst="rect">
            <a:avLst/>
          </a:prstGeom>
        </p:spPr>
      </p:pic>
      <p:sp>
        <p:nvSpPr>
          <p:cNvPr id="3" name="TextBox 2"/>
          <p:cNvSpPr txBox="1"/>
          <p:nvPr/>
        </p:nvSpPr>
        <p:spPr>
          <a:xfrm>
            <a:off x="345688" y="312234"/>
            <a:ext cx="2252546" cy="1015663"/>
          </a:xfrm>
          <a:prstGeom prst="rect">
            <a:avLst/>
          </a:prstGeom>
          <a:noFill/>
        </p:spPr>
        <p:txBody>
          <a:bodyPr wrap="square" rtlCol="0">
            <a:spAutoFit/>
          </a:bodyPr>
          <a:lstStyle/>
          <a:p>
            <a:r>
              <a:rPr lang="en-GB" sz="1200" b="1" u="sng" dirty="0" smtClean="0"/>
              <a:t>CARD FORMAT</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smtClean="0"/>
              <a:t>Select which card format is needed for the applicant and click “continue”.</a:t>
            </a:r>
            <a:endParaRPr lang="en-GB" sz="1200" dirty="0"/>
          </a:p>
        </p:txBody>
      </p:sp>
      <p:sp>
        <p:nvSpPr>
          <p:cNvPr id="4" name="TextBox 3"/>
          <p:cNvSpPr txBox="1"/>
          <p:nvPr/>
        </p:nvSpPr>
        <p:spPr>
          <a:xfrm>
            <a:off x="4382429" y="3590694"/>
            <a:ext cx="5319132" cy="624468"/>
          </a:xfrm>
          <a:prstGeom prst="rect">
            <a:avLst/>
          </a:prstGeom>
          <a:noFill/>
          <a:ln w="25400">
            <a:solidFill>
              <a:srgbClr val="FF0000"/>
            </a:solidFill>
          </a:ln>
        </p:spPr>
        <p:txBody>
          <a:bodyPr wrap="square" rtlCol="0">
            <a:spAutoFit/>
          </a:bodyPr>
          <a:lstStyle/>
          <a:p>
            <a:endParaRPr lang="en-GB" dirty="0"/>
          </a:p>
        </p:txBody>
      </p:sp>
    </p:spTree>
    <p:extLst>
      <p:ext uri="{BB962C8B-B14F-4D97-AF65-F5344CB8AC3E}">
        <p14:creationId xmlns:p14="http://schemas.microsoft.com/office/powerpoint/2010/main" val="1275478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Introduction</a:t>
            </a:r>
            <a:endParaRPr lang="en-GB" dirty="0"/>
          </a:p>
        </p:txBody>
      </p:sp>
      <p:sp>
        <p:nvSpPr>
          <p:cNvPr id="3" name="Content Placeholder 2"/>
          <p:cNvSpPr>
            <a:spLocks noGrp="1"/>
          </p:cNvSpPr>
          <p:nvPr>
            <p:ph idx="1"/>
          </p:nvPr>
        </p:nvSpPr>
        <p:spPr>
          <a:xfrm>
            <a:off x="838200" y="1690688"/>
            <a:ext cx="10515600" cy="4486275"/>
          </a:xfrm>
        </p:spPr>
        <p:txBody>
          <a:bodyPr>
            <a:normAutofit/>
          </a:bodyPr>
          <a:lstStyle/>
          <a:p>
            <a:pPr marL="0" indent="0" algn="ctr">
              <a:buNone/>
            </a:pPr>
            <a:r>
              <a:rPr lang="en-GB" sz="2400" dirty="0" smtClean="0"/>
              <a:t>This step by step help guide in conjunction with </a:t>
            </a:r>
            <a:r>
              <a:rPr lang="en-GB" sz="2400" smtClean="0"/>
              <a:t>the Guidelines will </a:t>
            </a:r>
            <a:r>
              <a:rPr lang="en-GB" sz="2400" dirty="0" smtClean="0"/>
              <a:t>help you to complete your Full Airside ID Pass Applications for Aberdeen, Glasgow and Southampton airports.</a:t>
            </a:r>
          </a:p>
          <a:p>
            <a:pPr marL="0" indent="0" algn="ctr">
              <a:buNone/>
            </a:pPr>
            <a:endParaRPr lang="en-GB" sz="2400" dirty="0" smtClean="0"/>
          </a:p>
          <a:p>
            <a:pPr marL="0" indent="0" algn="ctr">
              <a:buNone/>
            </a:pPr>
            <a:r>
              <a:rPr lang="en-GB" sz="2400" dirty="0" smtClean="0"/>
              <a:t>Completing your application right first time will enable the ID Security Audit Team to process your application first time, allowing your applicant to receive their airside pass quickly and efficiently. </a:t>
            </a:r>
            <a:endParaRPr lang="en-GB" sz="2400" dirty="0"/>
          </a:p>
          <a:p>
            <a:pPr marL="0" indent="0" algn="ctr">
              <a:buNone/>
            </a:pPr>
            <a:endParaRPr lang="en-GB" sz="2400" dirty="0"/>
          </a:p>
          <a:p>
            <a:pPr marL="0" indent="0" algn="ctr">
              <a:buNone/>
            </a:pPr>
            <a:r>
              <a:rPr lang="en-GB" sz="2400" dirty="0" smtClean="0"/>
              <a:t>If you have any queries or require further assistance, you can contact us on </a:t>
            </a:r>
          </a:p>
          <a:p>
            <a:pPr marL="0" indent="0" algn="ctr">
              <a:buNone/>
            </a:pPr>
            <a:r>
              <a:rPr lang="en-GB" sz="2400" dirty="0" smtClean="0"/>
              <a:t>0141 842 7640 or 7570 or at </a:t>
            </a:r>
            <a:r>
              <a:rPr lang="en-GB" sz="2400" dirty="0" smtClean="0">
                <a:hlinkClick r:id="rId2"/>
              </a:rPr>
              <a:t>glaidreferencing@glasgowairport.com</a:t>
            </a:r>
            <a:r>
              <a:rPr lang="en-GB" sz="2400" dirty="0" smtClean="0"/>
              <a:t> </a:t>
            </a:r>
            <a:endParaRPr lang="en-GB" sz="2400" dirty="0"/>
          </a:p>
        </p:txBody>
      </p:sp>
    </p:spTree>
    <p:extLst>
      <p:ext uri="{BB962C8B-B14F-4D97-AF65-F5344CB8AC3E}">
        <p14:creationId xmlns:p14="http://schemas.microsoft.com/office/powerpoint/2010/main" val="2314857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5513" y="246024"/>
            <a:ext cx="19052973" cy="5954054"/>
          </a:xfrm>
          <a:prstGeom prst="rect">
            <a:avLst/>
          </a:prstGeom>
        </p:spPr>
      </p:pic>
      <p:sp>
        <p:nvSpPr>
          <p:cNvPr id="3" name="TextBox 2"/>
          <p:cNvSpPr txBox="1"/>
          <p:nvPr/>
        </p:nvSpPr>
        <p:spPr>
          <a:xfrm>
            <a:off x="133814" y="246024"/>
            <a:ext cx="2185639" cy="1015663"/>
          </a:xfrm>
          <a:prstGeom prst="rect">
            <a:avLst/>
          </a:prstGeom>
          <a:noFill/>
        </p:spPr>
        <p:txBody>
          <a:bodyPr wrap="square" rtlCol="0">
            <a:spAutoFit/>
          </a:bodyPr>
          <a:lstStyle/>
          <a:p>
            <a:r>
              <a:rPr lang="en-GB" sz="1200" b="1" u="sng" dirty="0" smtClean="0"/>
              <a:t>ACCESS AREAS</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smtClean="0"/>
              <a:t>Select the access areas that is required and then click “continue”.</a:t>
            </a:r>
            <a:endParaRPr lang="en-GB" sz="1200" dirty="0"/>
          </a:p>
        </p:txBody>
      </p:sp>
      <p:sp>
        <p:nvSpPr>
          <p:cNvPr id="4" name="TextBox 3"/>
          <p:cNvSpPr txBox="1"/>
          <p:nvPr/>
        </p:nvSpPr>
        <p:spPr>
          <a:xfrm>
            <a:off x="4125951" y="2631688"/>
            <a:ext cx="5609064" cy="2698595"/>
          </a:xfrm>
          <a:prstGeom prst="rect">
            <a:avLst/>
          </a:prstGeom>
          <a:noFill/>
          <a:ln w="31750">
            <a:solidFill>
              <a:srgbClr val="FF0000"/>
            </a:solidFill>
          </a:ln>
        </p:spPr>
        <p:txBody>
          <a:bodyPr wrap="square" rtlCol="0">
            <a:spAutoFit/>
          </a:bodyPr>
          <a:lstStyle/>
          <a:p>
            <a:endParaRPr lang="en-GB" dirty="0"/>
          </a:p>
        </p:txBody>
      </p:sp>
    </p:spTree>
    <p:extLst>
      <p:ext uri="{BB962C8B-B14F-4D97-AF65-F5344CB8AC3E}">
        <p14:creationId xmlns:p14="http://schemas.microsoft.com/office/powerpoint/2010/main" val="1406344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33261" y="173199"/>
            <a:ext cx="19317478" cy="6036712"/>
          </a:xfrm>
          <a:prstGeom prst="rect">
            <a:avLst/>
          </a:prstGeom>
        </p:spPr>
      </p:pic>
      <p:sp>
        <p:nvSpPr>
          <p:cNvPr id="3" name="TextBox 2"/>
          <p:cNvSpPr txBox="1"/>
          <p:nvPr/>
        </p:nvSpPr>
        <p:spPr>
          <a:xfrm>
            <a:off x="158620" y="270588"/>
            <a:ext cx="2267339" cy="1200329"/>
          </a:xfrm>
          <a:prstGeom prst="rect">
            <a:avLst/>
          </a:prstGeom>
          <a:noFill/>
        </p:spPr>
        <p:txBody>
          <a:bodyPr wrap="square" rtlCol="0">
            <a:spAutoFit/>
          </a:bodyPr>
          <a:lstStyle/>
          <a:p>
            <a:r>
              <a:rPr lang="en-GB" sz="1200" b="1" u="sng" dirty="0" smtClean="0"/>
              <a:t>DOCUMENTS</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smtClean="0"/>
              <a:t>The list of “Uploaded Documents” indicates what you are required to upload for auditing on </a:t>
            </a:r>
            <a:r>
              <a:rPr lang="en-GB" sz="1200" dirty="0" err="1" smtClean="0"/>
              <a:t>IDGateway</a:t>
            </a:r>
            <a:r>
              <a:rPr lang="en-GB" sz="1200" dirty="0" smtClean="0"/>
              <a:t>.</a:t>
            </a:r>
            <a:endParaRPr lang="en-GB" sz="1200" dirty="0"/>
          </a:p>
        </p:txBody>
      </p:sp>
      <p:sp>
        <p:nvSpPr>
          <p:cNvPr id="4" name="TextBox 3"/>
          <p:cNvSpPr txBox="1"/>
          <p:nvPr/>
        </p:nvSpPr>
        <p:spPr>
          <a:xfrm>
            <a:off x="4105469" y="2649894"/>
            <a:ext cx="5393094" cy="2547257"/>
          </a:xfrm>
          <a:prstGeom prst="rect">
            <a:avLst/>
          </a:prstGeom>
          <a:noFill/>
          <a:ln w="31750">
            <a:solidFill>
              <a:srgbClr val="FF0000"/>
            </a:solidFill>
          </a:ln>
        </p:spPr>
        <p:txBody>
          <a:bodyPr wrap="square" rtlCol="0">
            <a:spAutoFit/>
          </a:bodyPr>
          <a:lstStyle/>
          <a:p>
            <a:endParaRPr lang="en-GB" dirty="0"/>
          </a:p>
        </p:txBody>
      </p:sp>
    </p:spTree>
    <p:extLst>
      <p:ext uri="{BB962C8B-B14F-4D97-AF65-F5344CB8AC3E}">
        <p14:creationId xmlns:p14="http://schemas.microsoft.com/office/powerpoint/2010/main" val="774993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72139" y="212569"/>
            <a:ext cx="17839721" cy="5574913"/>
          </a:xfrm>
          <a:prstGeom prst="rect">
            <a:avLst/>
          </a:prstGeom>
        </p:spPr>
      </p:pic>
      <p:sp>
        <p:nvSpPr>
          <p:cNvPr id="4" name="TextBox 3"/>
          <p:cNvSpPr txBox="1"/>
          <p:nvPr/>
        </p:nvSpPr>
        <p:spPr>
          <a:xfrm>
            <a:off x="144965" y="111967"/>
            <a:ext cx="2932773" cy="6895969"/>
          </a:xfrm>
          <a:prstGeom prst="rect">
            <a:avLst/>
          </a:prstGeom>
          <a:noFill/>
        </p:spPr>
        <p:txBody>
          <a:bodyPr wrap="square" rtlCol="0">
            <a:spAutoFit/>
          </a:bodyPr>
          <a:lstStyle/>
          <a:p>
            <a:pPr marL="171450" indent="-171450">
              <a:buFont typeface="Arial" panose="020B0604020202020204" pitchFamily="34" charset="0"/>
              <a:buChar char="•"/>
            </a:pPr>
            <a:r>
              <a:rPr lang="en-GB" sz="1200" dirty="0" smtClean="0"/>
              <a:t>Uploading documents can be done 3 different ways:-</a:t>
            </a:r>
          </a:p>
          <a:p>
            <a:pPr marL="685800" lvl="1" indent="-228600">
              <a:buFont typeface="+mj-lt"/>
              <a:buAutoNum type="arabicPeriod"/>
            </a:pPr>
            <a:r>
              <a:rPr lang="en-GB" sz="1200" dirty="0" smtClean="0"/>
              <a:t>Click on the “Browse” button and this will then take you to your own computer files and you can locate all your scanned references/documents etc. from where you saved them.</a:t>
            </a:r>
          </a:p>
          <a:p>
            <a:pPr marL="685800" lvl="1" indent="-228600">
              <a:buFont typeface="+mj-lt"/>
              <a:buAutoNum type="arabicPeriod"/>
            </a:pPr>
            <a:r>
              <a:rPr lang="en-GB" sz="1200" dirty="0" smtClean="0"/>
              <a:t>Drag and drop your files in the drag and drop box, or </a:t>
            </a:r>
          </a:p>
          <a:p>
            <a:pPr marL="685800" lvl="1" indent="-228600">
              <a:buFont typeface="+mj-lt"/>
              <a:buAutoNum type="arabicPeriod"/>
            </a:pPr>
            <a:r>
              <a:rPr lang="en-GB" sz="1200" dirty="0" smtClean="0"/>
              <a:t>scan the QR Code if the document is a photograph or on a mobile or tablet.</a:t>
            </a:r>
          </a:p>
          <a:p>
            <a:pPr lvl="1"/>
            <a:endParaRPr lang="en-GB" sz="1200" dirty="0"/>
          </a:p>
          <a:p>
            <a:pPr marL="171450" indent="-171450">
              <a:buFont typeface="Arial" panose="020B0604020202020204" pitchFamily="34" charset="0"/>
              <a:buChar char="•"/>
            </a:pPr>
            <a:r>
              <a:rPr lang="en-GB" sz="1200" dirty="0" smtClean="0"/>
              <a:t>Once all documents have been uploaded they will then appear in the list of saved documents below.</a:t>
            </a:r>
          </a:p>
          <a:p>
            <a:pPr marL="171450" indent="-171450">
              <a:buFont typeface="Arial" panose="020B0604020202020204" pitchFamily="34" charset="0"/>
              <a:buChar char="•"/>
            </a:pPr>
            <a:endParaRPr lang="en-GB" sz="1200" dirty="0" smtClean="0"/>
          </a:p>
          <a:p>
            <a:r>
              <a:rPr lang="en-GB" sz="1200" b="1" u="sng" dirty="0" smtClean="0"/>
              <a:t>Note:  All pages for each document should be uploaded as one document using the Merge tool on the left of the screen for e.g. if you have a 3 page reference then this should be scanned as 3 pages and uploaded as one document containing 3 pages.</a:t>
            </a:r>
          </a:p>
          <a:p>
            <a:endParaRPr lang="en-GB" sz="1200" b="1" u="sng" dirty="0"/>
          </a:p>
          <a:p>
            <a:pPr marL="171450" indent="-171450">
              <a:buFont typeface="Arial" panose="020B0604020202020204" pitchFamily="34" charset="0"/>
              <a:buChar char="•"/>
            </a:pPr>
            <a:r>
              <a:rPr lang="en-GB" sz="1200" dirty="0" smtClean="0"/>
              <a:t>On the left hand side of the screen shot you will see that you have the option to Rotate, merge, split and delete the documents, to use any of these functions, select the document you are looking to amend by ticking the select box and then selecting the tool you wish to use on the left hand side.</a:t>
            </a:r>
          </a:p>
          <a:p>
            <a:endParaRPr lang="en-GB" sz="1200" dirty="0" smtClean="0"/>
          </a:p>
          <a:p>
            <a:r>
              <a:rPr lang="en-GB" sz="1200" dirty="0" smtClean="0"/>
              <a:t>Once completed click “Continue”</a:t>
            </a:r>
          </a:p>
        </p:txBody>
      </p:sp>
      <p:sp>
        <p:nvSpPr>
          <p:cNvPr id="5" name="TextBox 4"/>
          <p:cNvSpPr txBox="1"/>
          <p:nvPr/>
        </p:nvSpPr>
        <p:spPr>
          <a:xfrm>
            <a:off x="4917688" y="1260088"/>
            <a:ext cx="3612995" cy="1382751"/>
          </a:xfrm>
          <a:prstGeom prst="rect">
            <a:avLst/>
          </a:prstGeom>
          <a:noFill/>
          <a:ln w="31750">
            <a:solidFill>
              <a:srgbClr val="FF0000"/>
            </a:solidFill>
          </a:ln>
        </p:spPr>
        <p:txBody>
          <a:bodyPr wrap="square" rtlCol="0">
            <a:spAutoFit/>
          </a:bodyPr>
          <a:lstStyle/>
          <a:p>
            <a:endParaRPr lang="en-GB" dirty="0"/>
          </a:p>
        </p:txBody>
      </p:sp>
      <p:sp>
        <p:nvSpPr>
          <p:cNvPr id="6" name="TextBox 5"/>
          <p:cNvSpPr txBox="1"/>
          <p:nvPr/>
        </p:nvSpPr>
        <p:spPr>
          <a:xfrm>
            <a:off x="4716966" y="2659566"/>
            <a:ext cx="5006898" cy="2977376"/>
          </a:xfrm>
          <a:prstGeom prst="rect">
            <a:avLst/>
          </a:prstGeom>
          <a:noFill/>
          <a:ln w="31750">
            <a:solidFill>
              <a:srgbClr val="FF0000"/>
            </a:solidFill>
          </a:ln>
        </p:spPr>
        <p:txBody>
          <a:bodyPr wrap="square" rtlCol="0">
            <a:spAutoFit/>
          </a:bodyPr>
          <a:lstStyle/>
          <a:p>
            <a:endParaRPr lang="en-GB" dirty="0"/>
          </a:p>
        </p:txBody>
      </p:sp>
      <p:sp>
        <p:nvSpPr>
          <p:cNvPr id="2" name="TextBox 1"/>
          <p:cNvSpPr txBox="1"/>
          <p:nvPr/>
        </p:nvSpPr>
        <p:spPr>
          <a:xfrm>
            <a:off x="8184995" y="4337824"/>
            <a:ext cx="245327" cy="367991"/>
          </a:xfrm>
          <a:prstGeom prst="rect">
            <a:avLst/>
          </a:prstGeom>
          <a:noFill/>
          <a:ln w="25400">
            <a:solidFill>
              <a:srgbClr val="FF0000"/>
            </a:solidFill>
          </a:ln>
        </p:spPr>
        <p:txBody>
          <a:bodyPr wrap="square" rtlCol="0">
            <a:spAutoFit/>
          </a:bodyPr>
          <a:lstStyle/>
          <a:p>
            <a:endParaRPr lang="en-GB" dirty="0"/>
          </a:p>
        </p:txBody>
      </p:sp>
      <p:sp>
        <p:nvSpPr>
          <p:cNvPr id="7" name="TextBox 6"/>
          <p:cNvSpPr txBox="1"/>
          <p:nvPr/>
        </p:nvSpPr>
        <p:spPr>
          <a:xfrm>
            <a:off x="4817327" y="4215161"/>
            <a:ext cx="334536" cy="1315844"/>
          </a:xfrm>
          <a:prstGeom prst="rect">
            <a:avLst/>
          </a:prstGeom>
          <a:noFill/>
          <a:ln w="25400">
            <a:solidFill>
              <a:srgbClr val="FF0000"/>
            </a:solidFill>
          </a:ln>
        </p:spPr>
        <p:txBody>
          <a:bodyPr wrap="square" rtlCol="0">
            <a:spAutoFit/>
          </a:bodyPr>
          <a:lstStyle/>
          <a:p>
            <a:endParaRPr lang="en-GB" dirty="0"/>
          </a:p>
        </p:txBody>
      </p:sp>
    </p:spTree>
    <p:extLst>
      <p:ext uri="{BB962C8B-B14F-4D97-AF65-F5344CB8AC3E}">
        <p14:creationId xmlns:p14="http://schemas.microsoft.com/office/powerpoint/2010/main" val="2316976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79616" y="257175"/>
            <a:ext cx="18624768" cy="5820240"/>
          </a:xfrm>
          <a:prstGeom prst="rect">
            <a:avLst/>
          </a:prstGeom>
        </p:spPr>
      </p:pic>
      <p:sp>
        <p:nvSpPr>
          <p:cNvPr id="3" name="TextBox 2"/>
          <p:cNvSpPr txBox="1"/>
          <p:nvPr/>
        </p:nvSpPr>
        <p:spPr>
          <a:xfrm>
            <a:off x="156117" y="278779"/>
            <a:ext cx="2375210" cy="6370975"/>
          </a:xfrm>
          <a:prstGeom prst="rect">
            <a:avLst/>
          </a:prstGeom>
          <a:noFill/>
        </p:spPr>
        <p:txBody>
          <a:bodyPr wrap="square" rtlCol="0">
            <a:spAutoFit/>
          </a:bodyPr>
          <a:lstStyle/>
          <a:p>
            <a:r>
              <a:rPr lang="en-GB" sz="1200" b="1" u="sng" dirty="0" smtClean="0"/>
              <a:t>SUMMARY</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smtClean="0"/>
              <a:t>The application summary page should be checked again by the signatory for any errors especially the references as these create the most rejections on an application i.e. dates, names etc. If any errors/mistakes are found at the this stage then you have an editing facility for each section on the right hand side,  </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smtClean="0"/>
              <a:t>Once you (the signatory) has checked this then click on the check box to confirm you have read the signatory declaration,</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smtClean="0"/>
              <a:t>Then click on the green “Submit” button – at this point your application will then be submitted to the ID Security Audit Team who will carry out a full audit.</a:t>
            </a:r>
          </a:p>
          <a:p>
            <a:pPr marL="171450" indent="-171450">
              <a:buFont typeface="Arial" panose="020B0604020202020204" pitchFamily="34" charset="0"/>
              <a:buChar char="•"/>
            </a:pPr>
            <a:endParaRPr lang="en-GB" sz="1200" dirty="0"/>
          </a:p>
          <a:p>
            <a:r>
              <a:rPr lang="en-GB" sz="1200" b="1" u="sng" dirty="0" smtClean="0"/>
              <a:t>Note:  If you are a user (rather than a signatory) then you will not see the option to submit the application you will see the button “Queue” once you click on this the application will then go into your signatories work for them to check and submit.</a:t>
            </a:r>
            <a:endParaRPr lang="en-GB" sz="1200" b="1" u="sng" dirty="0"/>
          </a:p>
        </p:txBody>
      </p:sp>
      <p:sp>
        <p:nvSpPr>
          <p:cNvPr id="4" name="TextBox 3"/>
          <p:cNvSpPr txBox="1"/>
          <p:nvPr/>
        </p:nvSpPr>
        <p:spPr>
          <a:xfrm>
            <a:off x="4415883" y="1795346"/>
            <a:ext cx="7527073" cy="3969834"/>
          </a:xfrm>
          <a:prstGeom prst="rect">
            <a:avLst/>
          </a:prstGeom>
          <a:noFill/>
          <a:ln w="31750">
            <a:solidFill>
              <a:srgbClr val="FF0000"/>
            </a:solidFill>
          </a:ln>
        </p:spPr>
        <p:txBody>
          <a:bodyPr wrap="square" rtlCol="0">
            <a:spAutoFit/>
          </a:bodyPr>
          <a:lstStyle/>
          <a:p>
            <a:endParaRPr lang="en-GB" dirty="0"/>
          </a:p>
        </p:txBody>
      </p:sp>
      <p:sp>
        <p:nvSpPr>
          <p:cNvPr id="5" name="TextBox 4"/>
          <p:cNvSpPr txBox="1"/>
          <p:nvPr/>
        </p:nvSpPr>
        <p:spPr>
          <a:xfrm>
            <a:off x="11508059" y="3300761"/>
            <a:ext cx="345687" cy="367990"/>
          </a:xfrm>
          <a:prstGeom prst="rect">
            <a:avLst/>
          </a:prstGeom>
          <a:noFill/>
          <a:ln w="31750">
            <a:solidFill>
              <a:srgbClr val="FF0000"/>
            </a:solidFill>
          </a:ln>
        </p:spPr>
        <p:txBody>
          <a:bodyPr wrap="square" rtlCol="0">
            <a:spAutoFit/>
          </a:bodyPr>
          <a:lstStyle/>
          <a:p>
            <a:endParaRPr lang="en-GB" dirty="0"/>
          </a:p>
        </p:txBody>
      </p:sp>
    </p:spTree>
    <p:extLst>
      <p:ext uri="{BB962C8B-B14F-4D97-AF65-F5344CB8AC3E}">
        <p14:creationId xmlns:p14="http://schemas.microsoft.com/office/powerpoint/2010/main" val="4175402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3771" y="690465"/>
            <a:ext cx="10365210" cy="3693319"/>
          </a:xfrm>
          <a:prstGeom prst="rect">
            <a:avLst/>
          </a:prstGeom>
          <a:noFill/>
        </p:spPr>
        <p:txBody>
          <a:bodyPr wrap="none" rtlCol="0">
            <a:spAutoFit/>
          </a:bodyPr>
          <a:lstStyle/>
          <a:p>
            <a:r>
              <a:rPr lang="en-GB" u="sng" dirty="0" smtClean="0"/>
              <a:t>TIPS</a:t>
            </a:r>
          </a:p>
          <a:p>
            <a:endParaRPr lang="en-GB" dirty="0"/>
          </a:p>
          <a:p>
            <a:pPr marL="285750" indent="-285750">
              <a:buFont typeface="Arial" panose="020B0604020202020204" pitchFamily="34" charset="0"/>
              <a:buChar char="•"/>
            </a:pPr>
            <a:r>
              <a:rPr lang="en-GB" b="1" u="sng" dirty="0" smtClean="0"/>
              <a:t>Read</a:t>
            </a:r>
            <a:r>
              <a:rPr lang="en-GB" dirty="0" smtClean="0"/>
              <a:t> any flag warnings that appear on your application as these could result in a rejected application.</a:t>
            </a:r>
          </a:p>
          <a:p>
            <a:pPr marL="285750" indent="-285750">
              <a:buFont typeface="Arial" panose="020B0604020202020204" pitchFamily="34" charset="0"/>
              <a:buChar char="•"/>
            </a:pPr>
            <a:r>
              <a:rPr lang="en-GB" dirty="0" smtClean="0"/>
              <a:t>When entering any dates use the calendar option and double check dates before submitting.</a:t>
            </a:r>
          </a:p>
          <a:p>
            <a:pPr marL="285750" indent="-285750">
              <a:buFont typeface="Arial" panose="020B0604020202020204" pitchFamily="34" charset="0"/>
              <a:buChar char="•"/>
            </a:pPr>
            <a:r>
              <a:rPr lang="en-GB" dirty="0" smtClean="0"/>
              <a:t>Take extra care when entering numbers, </a:t>
            </a:r>
            <a:r>
              <a:rPr lang="en-GB" dirty="0" err="1" smtClean="0"/>
              <a:t>e.g</a:t>
            </a:r>
            <a:r>
              <a:rPr lang="en-GB" dirty="0" smtClean="0"/>
              <a:t> passport number, Driver’s Licence number and CRC numbers.</a:t>
            </a:r>
          </a:p>
          <a:p>
            <a:pPr marL="285750" indent="-285750">
              <a:buFont typeface="Arial" panose="020B0604020202020204" pitchFamily="34" charset="0"/>
              <a:buChar char="•"/>
            </a:pPr>
            <a:r>
              <a:rPr lang="en-GB" dirty="0" smtClean="0"/>
              <a:t>Only upload </a:t>
            </a:r>
            <a:r>
              <a:rPr lang="en-GB" b="1" u="sng" dirty="0" smtClean="0"/>
              <a:t>one</a:t>
            </a:r>
            <a:r>
              <a:rPr lang="en-GB" dirty="0" smtClean="0"/>
              <a:t> ID document.</a:t>
            </a:r>
          </a:p>
          <a:p>
            <a:pPr marL="285750" indent="-285750">
              <a:buFont typeface="Arial" panose="020B0604020202020204" pitchFamily="34" charset="0"/>
              <a:buChar char="•"/>
            </a:pPr>
            <a:r>
              <a:rPr lang="en-GB" dirty="0" err="1" smtClean="0"/>
              <a:t>IDGateway</a:t>
            </a:r>
            <a:r>
              <a:rPr lang="en-GB" dirty="0" smtClean="0"/>
              <a:t> automatically enters a section for your company reference (sponsor reference) therefore no</a:t>
            </a:r>
          </a:p>
          <a:p>
            <a:r>
              <a:rPr lang="en-GB" dirty="0"/>
              <a:t> </a:t>
            </a:r>
            <a:r>
              <a:rPr lang="en-GB" dirty="0" smtClean="0"/>
              <a:t>     need to add a separate employment reference for your company.</a:t>
            </a:r>
            <a:endParaRPr lang="en-GB" dirty="0"/>
          </a:p>
          <a:p>
            <a:pPr marL="285750" indent="-285750">
              <a:buFont typeface="Arial" panose="020B0604020202020204" pitchFamily="34" charset="0"/>
              <a:buChar char="•"/>
            </a:pPr>
            <a:r>
              <a:rPr lang="en-GB" dirty="0" smtClean="0"/>
              <a:t>Ensure you </a:t>
            </a:r>
            <a:r>
              <a:rPr lang="en-GB" b="1" u="sng" dirty="0" smtClean="0"/>
              <a:t>read</a:t>
            </a:r>
            <a:r>
              <a:rPr lang="en-GB" dirty="0" smtClean="0"/>
              <a:t> all the questions and answer accurately when entering all references.</a:t>
            </a:r>
          </a:p>
          <a:p>
            <a:pPr marL="285750" indent="-285750">
              <a:buFont typeface="Arial" panose="020B0604020202020204" pitchFamily="34" charset="0"/>
              <a:buChar char="•"/>
            </a:pPr>
            <a:r>
              <a:rPr lang="en-GB" dirty="0" smtClean="0"/>
              <a:t>Read the list of documents that are required to be uploaded for your application, you may even wish</a:t>
            </a:r>
          </a:p>
          <a:p>
            <a:r>
              <a:rPr lang="en-GB" dirty="0"/>
              <a:t> </a:t>
            </a:r>
            <a:r>
              <a:rPr lang="en-GB" dirty="0" smtClean="0"/>
              <a:t>     to print this off and tick each document as you upload it to ensure you have not missed anything.</a:t>
            </a:r>
          </a:p>
          <a:p>
            <a:pPr marL="285750" indent="-285750">
              <a:buFont typeface="Arial" panose="020B0604020202020204" pitchFamily="34" charset="0"/>
              <a:buChar char="•"/>
            </a:pPr>
            <a:r>
              <a:rPr lang="en-GB" dirty="0" smtClean="0"/>
              <a:t>Use the “Document Tools” section to rotate, merge, spilt or delete documents.</a:t>
            </a:r>
          </a:p>
          <a:p>
            <a:pPr marL="285750" indent="-285750">
              <a:buFont typeface="Arial" panose="020B0604020202020204" pitchFamily="34" charset="0"/>
              <a:buChar char="•"/>
            </a:pPr>
            <a:r>
              <a:rPr lang="en-GB" b="1" u="sng" dirty="0" smtClean="0"/>
              <a:t>Take your time, read and double check everything </a:t>
            </a:r>
            <a:r>
              <a:rPr lang="en-GB" dirty="0" smtClean="0"/>
              <a:t>before submitting your application to avoid rejections.</a:t>
            </a:r>
          </a:p>
        </p:txBody>
      </p:sp>
    </p:spTree>
    <p:extLst>
      <p:ext uri="{BB962C8B-B14F-4D97-AF65-F5344CB8AC3E}">
        <p14:creationId xmlns:p14="http://schemas.microsoft.com/office/powerpoint/2010/main" val="934021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Useful Links</a:t>
            </a:r>
            <a:endParaRPr lang="en-GB" dirty="0"/>
          </a:p>
        </p:txBody>
      </p:sp>
      <p:sp>
        <p:nvSpPr>
          <p:cNvPr id="3" name="Content Placeholder 2"/>
          <p:cNvSpPr>
            <a:spLocks noGrp="1"/>
          </p:cNvSpPr>
          <p:nvPr>
            <p:ph idx="1"/>
          </p:nvPr>
        </p:nvSpPr>
        <p:spPr>
          <a:xfrm>
            <a:off x="223935" y="1838131"/>
            <a:ext cx="11579289" cy="4338831"/>
          </a:xfrm>
        </p:spPr>
        <p:txBody>
          <a:bodyPr>
            <a:normAutofit/>
          </a:bodyPr>
          <a:lstStyle/>
          <a:p>
            <a:r>
              <a:rPr lang="en-GB" sz="1400" dirty="0" smtClean="0"/>
              <a:t>Disclosure Scotland (Criminal </a:t>
            </a:r>
            <a:r>
              <a:rPr lang="en-GB" sz="1400" dirty="0"/>
              <a:t>Record Certificates) - </a:t>
            </a:r>
            <a:r>
              <a:rPr lang="en-GB" sz="1400" dirty="0">
                <a:hlinkClick r:id="rId2"/>
              </a:rPr>
              <a:t>http://www.disclosurescotland.co.uk</a:t>
            </a:r>
            <a:r>
              <a:rPr lang="en-GB" sz="1400" dirty="0" smtClean="0">
                <a:hlinkClick r:id="rId2"/>
              </a:rPr>
              <a:t>/</a:t>
            </a:r>
            <a:endParaRPr lang="en-GB" sz="1400" dirty="0" smtClean="0"/>
          </a:p>
          <a:p>
            <a:r>
              <a:rPr lang="en-GB" sz="1400" dirty="0"/>
              <a:t>Home Office (Overseas Criminal Record Certificates) - </a:t>
            </a:r>
            <a:r>
              <a:rPr lang="en-GB" sz="1400" dirty="0">
                <a:hlinkClick r:id="rId3"/>
              </a:rPr>
              <a:t>http://www.sia.homeoffice.gov.uk/Pages/licensing-overseas-checks.aspx</a:t>
            </a:r>
            <a:endParaRPr lang="en-GB" sz="1400" dirty="0"/>
          </a:p>
          <a:p>
            <a:r>
              <a:rPr lang="en-GB" sz="1400" dirty="0" smtClean="0"/>
              <a:t>Department </a:t>
            </a:r>
            <a:r>
              <a:rPr lang="en-GB" sz="1400" dirty="0"/>
              <a:t>for Transport (info on Certificate of Disregard) - </a:t>
            </a:r>
            <a:r>
              <a:rPr lang="en-GB" sz="1400" dirty="0">
                <a:hlinkClick r:id="rId4"/>
              </a:rPr>
              <a:t>https://www.gov.uk/government/organisations/department-for-transport</a:t>
            </a:r>
            <a:endParaRPr lang="en-GB" sz="1400" dirty="0"/>
          </a:p>
          <a:p>
            <a:r>
              <a:rPr lang="en-GB" sz="1400" dirty="0" smtClean="0"/>
              <a:t>Home Office (Right </a:t>
            </a:r>
            <a:r>
              <a:rPr lang="en-GB" sz="1400" dirty="0"/>
              <a:t>to Work) - </a:t>
            </a:r>
            <a:r>
              <a:rPr lang="en-GB" sz="1400" dirty="0">
                <a:hlinkClick r:id="rId5"/>
              </a:rPr>
              <a:t>https://</a:t>
            </a:r>
            <a:r>
              <a:rPr lang="en-GB" sz="1400" dirty="0" smtClean="0">
                <a:hlinkClick r:id="rId5"/>
              </a:rPr>
              <a:t>www.gov.uk/government/organisations/uk-visas-and-immigration</a:t>
            </a:r>
            <a:endParaRPr lang="en-GB" sz="1400" dirty="0" smtClean="0"/>
          </a:p>
          <a:p>
            <a:r>
              <a:rPr lang="en-GB" sz="1400" dirty="0" smtClean="0"/>
              <a:t>Companies </a:t>
            </a:r>
            <a:r>
              <a:rPr lang="en-GB" sz="1400" dirty="0"/>
              <a:t>House - </a:t>
            </a:r>
            <a:r>
              <a:rPr lang="en-GB" sz="1400" dirty="0">
                <a:hlinkClick r:id="rId6"/>
              </a:rPr>
              <a:t>https://</a:t>
            </a:r>
            <a:r>
              <a:rPr lang="en-GB" sz="1400" dirty="0" smtClean="0">
                <a:hlinkClick r:id="rId6"/>
              </a:rPr>
              <a:t>www.gov.uk/get-information-about-a-company</a:t>
            </a:r>
            <a:endParaRPr lang="en-GB" sz="1400" dirty="0" smtClean="0"/>
          </a:p>
          <a:p>
            <a:pPr marL="0" indent="0">
              <a:buNone/>
            </a:pPr>
            <a:r>
              <a:rPr lang="en-GB" sz="1400" dirty="0"/>
              <a:t>	</a:t>
            </a:r>
            <a:r>
              <a:rPr lang="en-GB" sz="1400" dirty="0" smtClean="0"/>
              <a:t>                   </a:t>
            </a:r>
            <a:r>
              <a:rPr lang="en-GB" sz="1400" dirty="0" smtClean="0">
                <a:hlinkClick r:id="rId7"/>
              </a:rPr>
              <a:t>http</a:t>
            </a:r>
            <a:r>
              <a:rPr lang="en-GB" sz="1400" dirty="0">
                <a:hlinkClick r:id="rId7"/>
              </a:rPr>
              <a:t>://wck2.companieshouse.gov.uk//</a:t>
            </a:r>
            <a:r>
              <a:rPr lang="en-GB" sz="1400" dirty="0" smtClean="0">
                <a:hlinkClick r:id="rId7"/>
              </a:rPr>
              <a:t>wcframe?name=accessCompanyInfo</a:t>
            </a:r>
            <a:endParaRPr lang="en-GB" sz="1400" dirty="0" smtClean="0"/>
          </a:p>
          <a:p>
            <a:r>
              <a:rPr lang="en-GB" sz="1400" dirty="0" smtClean="0"/>
              <a:t>Glasgow Airport (Reference Templates/Applicants Declaration (</a:t>
            </a:r>
            <a:r>
              <a:rPr lang="en-GB" sz="1400" dirty="0"/>
              <a:t>security interview)) - </a:t>
            </a:r>
            <a:r>
              <a:rPr lang="en-GB" sz="1400" dirty="0">
                <a:hlinkClick r:id="rId8"/>
              </a:rPr>
              <a:t>http://www.glasgowairport.com/corporate/id-centre</a:t>
            </a:r>
            <a:r>
              <a:rPr lang="en-GB" sz="1400" dirty="0" smtClean="0">
                <a:hlinkClick r:id="rId8"/>
              </a:rPr>
              <a:t>/</a:t>
            </a:r>
            <a:endParaRPr lang="en-GB" sz="1400" dirty="0" smtClean="0"/>
          </a:p>
          <a:p>
            <a:r>
              <a:rPr lang="en-GB" sz="1400" dirty="0" smtClean="0"/>
              <a:t>Southampton Airport (</a:t>
            </a:r>
            <a:r>
              <a:rPr lang="en-GB" sz="1400" dirty="0"/>
              <a:t>Reference Templates/Applicants Declaration (security interview)) - </a:t>
            </a:r>
            <a:r>
              <a:rPr lang="en-GB" sz="1400" dirty="0">
                <a:hlinkClick r:id="rId9"/>
              </a:rPr>
              <a:t>http://www.southamptonairport.com/id-centre/id-centre</a:t>
            </a:r>
            <a:r>
              <a:rPr lang="en-GB" sz="1400" dirty="0" smtClean="0">
                <a:hlinkClick r:id="rId9"/>
              </a:rPr>
              <a:t>/</a:t>
            </a:r>
            <a:endParaRPr lang="en-GB" sz="1400" dirty="0" smtClean="0"/>
          </a:p>
          <a:p>
            <a:r>
              <a:rPr lang="en-GB" sz="1400" dirty="0" smtClean="0"/>
              <a:t>Aberdeen Airport </a:t>
            </a:r>
            <a:r>
              <a:rPr lang="en-GB" sz="1400" dirty="0"/>
              <a:t>(Reference Templates/Applicants Declaration (security interview</a:t>
            </a:r>
            <a:r>
              <a:rPr lang="en-GB" sz="1400" dirty="0" smtClean="0"/>
              <a:t>)) </a:t>
            </a:r>
            <a:r>
              <a:rPr lang="en-GB" sz="1400" dirty="0"/>
              <a:t>- </a:t>
            </a:r>
            <a:r>
              <a:rPr lang="en-GB" sz="1400" dirty="0">
                <a:hlinkClick r:id="rId10"/>
              </a:rPr>
              <a:t>https://www.aberdeenairport.com/about-us/doing-business-with-us/id-centre/forms-and-templates</a:t>
            </a:r>
            <a:r>
              <a:rPr lang="en-GB" sz="1400" dirty="0" smtClean="0">
                <a:hlinkClick r:id="rId10"/>
              </a:rPr>
              <a:t>/</a:t>
            </a:r>
            <a:endParaRPr lang="en-GB" sz="1400" dirty="0" smtClean="0"/>
          </a:p>
          <a:p>
            <a:endParaRPr lang="en-GB" sz="1400" dirty="0" smtClean="0"/>
          </a:p>
          <a:p>
            <a:endParaRPr lang="en-GB" sz="1400" dirty="0"/>
          </a:p>
          <a:p>
            <a:pPr marL="0" indent="0">
              <a:buNone/>
            </a:pPr>
            <a:endParaRPr lang="en-GB" sz="1400" dirty="0"/>
          </a:p>
          <a:p>
            <a:endParaRPr lang="en-GB" sz="1400" dirty="0"/>
          </a:p>
        </p:txBody>
      </p:sp>
    </p:spTree>
    <p:extLst>
      <p:ext uri="{BB962C8B-B14F-4D97-AF65-F5344CB8AC3E}">
        <p14:creationId xmlns:p14="http://schemas.microsoft.com/office/powerpoint/2010/main" val="539678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615992" y="173199"/>
            <a:ext cx="19152016" cy="5985005"/>
          </a:xfrm>
          <a:prstGeom prst="rect">
            <a:avLst/>
          </a:prstGeom>
        </p:spPr>
      </p:pic>
      <p:sp>
        <p:nvSpPr>
          <p:cNvPr id="6" name="TextBox 5"/>
          <p:cNvSpPr txBox="1"/>
          <p:nvPr/>
        </p:nvSpPr>
        <p:spPr>
          <a:xfrm>
            <a:off x="205274" y="617593"/>
            <a:ext cx="1651517" cy="3416320"/>
          </a:xfrm>
          <a:prstGeom prst="rect">
            <a:avLst/>
          </a:prstGeom>
          <a:noFill/>
        </p:spPr>
        <p:txBody>
          <a:bodyPr wrap="square" rtlCol="0">
            <a:spAutoFit/>
          </a:bodyPr>
          <a:lstStyle/>
          <a:p>
            <a:r>
              <a:rPr lang="en-GB" sz="1200" b="1" u="sng" dirty="0" smtClean="0"/>
              <a:t>PASS TYPE</a:t>
            </a:r>
          </a:p>
          <a:p>
            <a:endParaRPr lang="en-GB" sz="1200" dirty="0" smtClean="0"/>
          </a:p>
          <a:p>
            <a:pPr marL="171450" indent="-171450">
              <a:buFont typeface="Arial" panose="020B0604020202020204" pitchFamily="34" charset="0"/>
              <a:buChar char="•"/>
            </a:pPr>
            <a:r>
              <a:rPr lang="en-GB" sz="1200" dirty="0" smtClean="0"/>
              <a:t>Under “Pass Type” select Full Airside ID pass from the drop-down box. (Only Full Airside passes are processed by the ID Security Team, all other passes are processed through the ID Centre),</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smtClean="0"/>
              <a:t>Under “Person Name” type in applicants name, then click the “Continue” button.</a:t>
            </a:r>
            <a:endParaRPr lang="en-GB" sz="1200" dirty="0"/>
          </a:p>
        </p:txBody>
      </p:sp>
      <p:sp>
        <p:nvSpPr>
          <p:cNvPr id="7" name="TextBox 6"/>
          <p:cNvSpPr txBox="1"/>
          <p:nvPr/>
        </p:nvSpPr>
        <p:spPr>
          <a:xfrm>
            <a:off x="4198775" y="1978089"/>
            <a:ext cx="7884368" cy="578498"/>
          </a:xfrm>
          <a:prstGeom prst="rect">
            <a:avLst/>
          </a:prstGeom>
          <a:noFill/>
          <a:ln w="31750">
            <a:solidFill>
              <a:srgbClr val="FF0000"/>
            </a:solidFill>
          </a:ln>
        </p:spPr>
        <p:txBody>
          <a:bodyPr wrap="square" rtlCol="0">
            <a:spAutoFit/>
          </a:bodyPr>
          <a:lstStyle/>
          <a:p>
            <a:endParaRPr lang="en-GB" dirty="0"/>
          </a:p>
        </p:txBody>
      </p:sp>
      <p:sp>
        <p:nvSpPr>
          <p:cNvPr id="9" name="TextBox 8"/>
          <p:cNvSpPr txBox="1"/>
          <p:nvPr/>
        </p:nvSpPr>
        <p:spPr>
          <a:xfrm>
            <a:off x="279919" y="4216502"/>
            <a:ext cx="1651518" cy="1754326"/>
          </a:xfrm>
          <a:prstGeom prst="rect">
            <a:avLst/>
          </a:prstGeom>
          <a:noFill/>
        </p:spPr>
        <p:txBody>
          <a:bodyPr wrap="square" rtlCol="0">
            <a:spAutoFit/>
          </a:bodyPr>
          <a:lstStyle/>
          <a:p>
            <a:r>
              <a:rPr lang="en-GB" sz="1200" b="1" u="sng" dirty="0" smtClean="0"/>
              <a:t>Note: If you think your applicant has already been through the </a:t>
            </a:r>
            <a:r>
              <a:rPr lang="en-GB" sz="1200" b="1" u="sng" dirty="0" err="1" smtClean="0"/>
              <a:t>IDGateway</a:t>
            </a:r>
            <a:r>
              <a:rPr lang="en-GB" sz="1200" b="1" u="sng" dirty="0" smtClean="0"/>
              <a:t> process for your company then you can type the persons name to enable you access to their previous details.</a:t>
            </a:r>
            <a:endParaRPr lang="en-GB" sz="1200" b="1" u="sng" dirty="0"/>
          </a:p>
        </p:txBody>
      </p:sp>
      <p:sp>
        <p:nvSpPr>
          <p:cNvPr id="10" name="TextBox 9"/>
          <p:cNvSpPr txBox="1"/>
          <p:nvPr/>
        </p:nvSpPr>
        <p:spPr>
          <a:xfrm>
            <a:off x="11218127" y="3858321"/>
            <a:ext cx="865016" cy="358181"/>
          </a:xfrm>
          <a:prstGeom prst="rect">
            <a:avLst/>
          </a:prstGeom>
          <a:noFill/>
          <a:ln w="31750">
            <a:solidFill>
              <a:srgbClr val="FF0000"/>
            </a:solidFill>
          </a:ln>
        </p:spPr>
        <p:txBody>
          <a:bodyPr wrap="square" rtlCol="0">
            <a:spAutoFit/>
          </a:bodyPr>
          <a:lstStyle/>
          <a:p>
            <a:endParaRPr lang="en-GB" dirty="0"/>
          </a:p>
        </p:txBody>
      </p:sp>
      <p:sp>
        <p:nvSpPr>
          <p:cNvPr id="12" name="TextBox 11"/>
          <p:cNvSpPr txBox="1"/>
          <p:nvPr/>
        </p:nvSpPr>
        <p:spPr>
          <a:xfrm>
            <a:off x="4198775" y="3165701"/>
            <a:ext cx="7884368" cy="558806"/>
          </a:xfrm>
          <a:prstGeom prst="rect">
            <a:avLst/>
          </a:prstGeom>
          <a:noFill/>
          <a:ln w="31750">
            <a:solidFill>
              <a:srgbClr val="FF0000"/>
            </a:solidFill>
          </a:ln>
        </p:spPr>
        <p:txBody>
          <a:bodyPr wrap="square" rtlCol="0">
            <a:spAutoFit/>
          </a:bodyPr>
          <a:lstStyle/>
          <a:p>
            <a:endParaRPr lang="en-GB" dirty="0"/>
          </a:p>
        </p:txBody>
      </p:sp>
    </p:spTree>
    <p:extLst>
      <p:ext uri="{BB962C8B-B14F-4D97-AF65-F5344CB8AC3E}">
        <p14:creationId xmlns:p14="http://schemas.microsoft.com/office/powerpoint/2010/main" val="120378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50294" y="111512"/>
            <a:ext cx="19483412" cy="6088566"/>
          </a:xfrm>
          <a:prstGeom prst="rect">
            <a:avLst/>
          </a:prstGeom>
          <a:ln>
            <a:solidFill>
              <a:srgbClr val="FF0000"/>
            </a:solidFill>
          </a:ln>
        </p:spPr>
      </p:pic>
      <p:sp>
        <p:nvSpPr>
          <p:cNvPr id="3" name="TextBox 2"/>
          <p:cNvSpPr txBox="1"/>
          <p:nvPr/>
        </p:nvSpPr>
        <p:spPr>
          <a:xfrm>
            <a:off x="4059044" y="3155795"/>
            <a:ext cx="7683190" cy="1382751"/>
          </a:xfrm>
          <a:prstGeom prst="rect">
            <a:avLst/>
          </a:prstGeom>
          <a:noFill/>
          <a:ln w="31750">
            <a:solidFill>
              <a:srgbClr val="FF0000"/>
            </a:solidFill>
          </a:ln>
        </p:spPr>
        <p:txBody>
          <a:bodyPr wrap="square" rtlCol="0">
            <a:spAutoFit/>
          </a:bodyPr>
          <a:lstStyle/>
          <a:p>
            <a:endParaRPr lang="en-GB" dirty="0"/>
          </a:p>
        </p:txBody>
      </p:sp>
      <p:sp>
        <p:nvSpPr>
          <p:cNvPr id="5" name="TextBox 4"/>
          <p:cNvSpPr txBox="1"/>
          <p:nvPr/>
        </p:nvSpPr>
        <p:spPr>
          <a:xfrm>
            <a:off x="245327" y="903249"/>
            <a:ext cx="1973766" cy="1015663"/>
          </a:xfrm>
          <a:prstGeom prst="rect">
            <a:avLst/>
          </a:prstGeom>
          <a:noFill/>
        </p:spPr>
        <p:txBody>
          <a:bodyPr wrap="square" rtlCol="0">
            <a:spAutoFit/>
          </a:bodyPr>
          <a:lstStyle/>
          <a:p>
            <a:pPr marL="171450" indent="-171450">
              <a:buFont typeface="Arial" panose="020B0604020202020204" pitchFamily="34" charset="0"/>
              <a:buChar char="•"/>
            </a:pPr>
            <a:r>
              <a:rPr lang="en-GB" sz="1200" dirty="0" smtClean="0"/>
              <a:t>Under “Person Name” Check that the details are correct and click the tick box confirming, then click the “Continue” button.</a:t>
            </a:r>
            <a:endParaRPr lang="en-GB" sz="1200" dirty="0"/>
          </a:p>
        </p:txBody>
      </p:sp>
      <p:sp>
        <p:nvSpPr>
          <p:cNvPr id="6" name="TextBox 5"/>
          <p:cNvSpPr txBox="1"/>
          <p:nvPr/>
        </p:nvSpPr>
        <p:spPr>
          <a:xfrm>
            <a:off x="379142" y="2408662"/>
            <a:ext cx="1672682" cy="1384995"/>
          </a:xfrm>
          <a:prstGeom prst="rect">
            <a:avLst/>
          </a:prstGeom>
          <a:noFill/>
          <a:ln>
            <a:noFill/>
          </a:ln>
        </p:spPr>
        <p:txBody>
          <a:bodyPr wrap="square" rtlCol="0">
            <a:spAutoFit/>
          </a:bodyPr>
          <a:lstStyle/>
          <a:p>
            <a:r>
              <a:rPr lang="en-GB" sz="1200" b="1" u="sng" dirty="0" smtClean="0"/>
              <a:t>Note: The blue box at the bottom of the screen will inform you of the signatories who are able to submit the application once completed.</a:t>
            </a:r>
            <a:endParaRPr lang="en-GB" sz="1200" b="1" u="sng" dirty="0"/>
          </a:p>
        </p:txBody>
      </p:sp>
      <p:sp>
        <p:nvSpPr>
          <p:cNvPr id="7" name="TextBox 6"/>
          <p:cNvSpPr txBox="1"/>
          <p:nvPr/>
        </p:nvSpPr>
        <p:spPr>
          <a:xfrm>
            <a:off x="4059044" y="4984595"/>
            <a:ext cx="7839307" cy="624468"/>
          </a:xfrm>
          <a:prstGeom prst="rect">
            <a:avLst/>
          </a:prstGeom>
          <a:noFill/>
          <a:ln w="31750">
            <a:solidFill>
              <a:srgbClr val="FF0000"/>
            </a:solidFill>
          </a:ln>
        </p:spPr>
        <p:txBody>
          <a:bodyPr wrap="square" rtlCol="0">
            <a:spAutoFit/>
          </a:bodyPr>
          <a:lstStyle/>
          <a:p>
            <a:endParaRPr lang="en-GB" dirty="0"/>
          </a:p>
        </p:txBody>
      </p:sp>
    </p:spTree>
    <p:extLst>
      <p:ext uri="{BB962C8B-B14F-4D97-AF65-F5344CB8AC3E}">
        <p14:creationId xmlns:p14="http://schemas.microsoft.com/office/powerpoint/2010/main" val="3976151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90614" y="133815"/>
            <a:ext cx="19202772" cy="6000866"/>
          </a:xfrm>
          <a:prstGeom prst="rect">
            <a:avLst/>
          </a:prstGeom>
        </p:spPr>
      </p:pic>
      <p:sp>
        <p:nvSpPr>
          <p:cNvPr id="4" name="TextBox 3"/>
          <p:cNvSpPr txBox="1"/>
          <p:nvPr/>
        </p:nvSpPr>
        <p:spPr>
          <a:xfrm>
            <a:off x="367991" y="702526"/>
            <a:ext cx="1616926" cy="4339650"/>
          </a:xfrm>
          <a:prstGeom prst="rect">
            <a:avLst/>
          </a:prstGeom>
          <a:noFill/>
        </p:spPr>
        <p:txBody>
          <a:bodyPr wrap="square" rtlCol="0">
            <a:spAutoFit/>
          </a:bodyPr>
          <a:lstStyle/>
          <a:p>
            <a:r>
              <a:rPr lang="en-GB" sz="1200" b="1" u="sng" dirty="0" smtClean="0"/>
              <a:t>PRIMARY DETAILS</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smtClean="0"/>
              <a:t>Under “Gender” select “Male” or “Female”,</a:t>
            </a:r>
          </a:p>
          <a:p>
            <a:endParaRPr lang="en-GB" sz="1200" dirty="0" smtClean="0"/>
          </a:p>
          <a:p>
            <a:pPr marL="171450" indent="-171450">
              <a:buFont typeface="Arial" panose="020B0604020202020204" pitchFamily="34" charset="0"/>
              <a:buChar char="•"/>
            </a:pPr>
            <a:r>
              <a:rPr lang="en-GB" sz="1200" dirty="0" smtClean="0"/>
              <a:t>Ensure that the applicants Forename, Surname and middle name (if applicable) match exactly as per their ID,</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smtClean="0"/>
              <a:t>Date of Birth must also match exactly as per the applicants ID,</a:t>
            </a:r>
          </a:p>
          <a:p>
            <a:endParaRPr lang="en-GB" sz="1200" dirty="0"/>
          </a:p>
          <a:p>
            <a:pPr marL="171450" indent="-171450">
              <a:buFont typeface="Arial" panose="020B0604020202020204" pitchFamily="34" charset="0"/>
              <a:buChar char="•"/>
            </a:pPr>
            <a:r>
              <a:rPr lang="en-GB" sz="1200" dirty="0" smtClean="0"/>
              <a:t>Select Country of Birth, as per the applicant’s ID </a:t>
            </a:r>
            <a:r>
              <a:rPr lang="en-GB" sz="1200" dirty="0"/>
              <a:t>from the drop-down </a:t>
            </a:r>
            <a:r>
              <a:rPr lang="en-GB" sz="1200" dirty="0" smtClean="0"/>
              <a:t>box,</a:t>
            </a:r>
          </a:p>
        </p:txBody>
      </p:sp>
      <p:sp>
        <p:nvSpPr>
          <p:cNvPr id="5" name="TextBox 4"/>
          <p:cNvSpPr txBox="1"/>
          <p:nvPr/>
        </p:nvSpPr>
        <p:spPr>
          <a:xfrm>
            <a:off x="4181707" y="2051824"/>
            <a:ext cx="5419493" cy="3880625"/>
          </a:xfrm>
          <a:prstGeom prst="rect">
            <a:avLst/>
          </a:prstGeom>
          <a:noFill/>
          <a:ln w="28575">
            <a:solidFill>
              <a:srgbClr val="FF0000"/>
            </a:solidFill>
          </a:ln>
        </p:spPr>
        <p:txBody>
          <a:bodyPr wrap="square" rtlCol="0">
            <a:spAutoFit/>
          </a:bodyPr>
          <a:lstStyle/>
          <a:p>
            <a:endParaRPr lang="en-GB" dirty="0"/>
          </a:p>
        </p:txBody>
      </p:sp>
    </p:spTree>
    <p:extLst>
      <p:ext uri="{BB962C8B-B14F-4D97-AF65-F5344CB8AC3E}">
        <p14:creationId xmlns:p14="http://schemas.microsoft.com/office/powerpoint/2010/main" val="1865033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04749" y="123361"/>
            <a:ext cx="19374501" cy="6054531"/>
          </a:xfrm>
          <a:prstGeom prst="rect">
            <a:avLst/>
          </a:prstGeom>
        </p:spPr>
      </p:pic>
      <p:sp>
        <p:nvSpPr>
          <p:cNvPr id="3" name="TextBox 2"/>
          <p:cNvSpPr txBox="1"/>
          <p:nvPr/>
        </p:nvSpPr>
        <p:spPr>
          <a:xfrm>
            <a:off x="200723" y="372066"/>
            <a:ext cx="2219092" cy="6186309"/>
          </a:xfrm>
          <a:prstGeom prst="rect">
            <a:avLst/>
          </a:prstGeom>
          <a:noFill/>
        </p:spPr>
        <p:txBody>
          <a:bodyPr wrap="square" rtlCol="0">
            <a:spAutoFit/>
          </a:bodyPr>
          <a:lstStyle/>
          <a:p>
            <a:pPr marL="171450" indent="-171450">
              <a:buFont typeface="Arial" panose="020B0604020202020204" pitchFamily="34" charset="0"/>
              <a:buChar char="•"/>
            </a:pPr>
            <a:r>
              <a:rPr lang="en-GB" sz="1200" dirty="0" smtClean="0"/>
              <a:t>Under “Nationality” please insert as it appears on the applicants ID, however note that if the ID is from another country e.g. France and the nationality is </a:t>
            </a:r>
            <a:r>
              <a:rPr lang="en-GB" sz="1200" dirty="0" err="1" smtClean="0"/>
              <a:t>Francais</a:t>
            </a:r>
            <a:r>
              <a:rPr lang="en-GB" sz="1200" dirty="0" smtClean="0"/>
              <a:t> on the ID, then please ensure this is entered in English i.e. “French”,</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smtClean="0"/>
              <a:t>“Daytime Phone Number” – Enter the applicants phone number preferably a mobile number,</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smtClean="0"/>
              <a:t>“E-mail Address” this is optional but again enter the applicants e-mail address not the signatories,</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smtClean="0"/>
              <a:t>“Security Interview” – Select “yes” from the drop-down box then click “Continue” (if “no” is selected then this will prevent you from submitting the application).  </a:t>
            </a:r>
            <a:r>
              <a:rPr lang="en-GB" sz="1200" b="1" u="sng" dirty="0" smtClean="0"/>
              <a:t>NOTE: The security interview must be fully completed and signed by the applicant, and carried out within 60 days of submitting the application and uploaded into the system.</a:t>
            </a:r>
            <a:endParaRPr lang="en-GB" sz="1200" b="1" u="sng" dirty="0"/>
          </a:p>
        </p:txBody>
      </p:sp>
      <p:sp>
        <p:nvSpPr>
          <p:cNvPr id="5" name="TextBox 4"/>
          <p:cNvSpPr txBox="1"/>
          <p:nvPr/>
        </p:nvSpPr>
        <p:spPr>
          <a:xfrm>
            <a:off x="4103649" y="1338146"/>
            <a:ext cx="5419493" cy="2364059"/>
          </a:xfrm>
          <a:prstGeom prst="rect">
            <a:avLst/>
          </a:prstGeom>
          <a:noFill/>
          <a:ln w="31750">
            <a:solidFill>
              <a:srgbClr val="FF0000"/>
            </a:solidFill>
          </a:ln>
        </p:spPr>
        <p:txBody>
          <a:bodyPr wrap="square" rtlCol="0">
            <a:spAutoFit/>
          </a:bodyPr>
          <a:lstStyle/>
          <a:p>
            <a:endParaRPr lang="en-GB" dirty="0"/>
          </a:p>
        </p:txBody>
      </p:sp>
      <p:sp>
        <p:nvSpPr>
          <p:cNvPr id="4" name="TextBox 3"/>
          <p:cNvSpPr txBox="1"/>
          <p:nvPr/>
        </p:nvSpPr>
        <p:spPr>
          <a:xfrm>
            <a:off x="8724122" y="5150498"/>
            <a:ext cx="895739" cy="419878"/>
          </a:xfrm>
          <a:prstGeom prst="rect">
            <a:avLst/>
          </a:prstGeom>
          <a:noFill/>
          <a:ln w="31750">
            <a:solidFill>
              <a:srgbClr val="FF0000"/>
            </a:solidFill>
          </a:ln>
        </p:spPr>
        <p:txBody>
          <a:bodyPr wrap="square" rtlCol="0">
            <a:spAutoFit/>
          </a:bodyPr>
          <a:lstStyle/>
          <a:p>
            <a:endParaRPr lang="en-GB" dirty="0"/>
          </a:p>
        </p:txBody>
      </p:sp>
    </p:spTree>
    <p:extLst>
      <p:ext uri="{BB962C8B-B14F-4D97-AF65-F5344CB8AC3E}">
        <p14:creationId xmlns:p14="http://schemas.microsoft.com/office/powerpoint/2010/main" val="2167267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57345" y="111511"/>
            <a:ext cx="19269309" cy="6021659"/>
          </a:xfrm>
          <a:prstGeom prst="rect">
            <a:avLst/>
          </a:prstGeom>
        </p:spPr>
      </p:pic>
      <p:sp>
        <p:nvSpPr>
          <p:cNvPr id="3" name="TextBox 2"/>
          <p:cNvSpPr txBox="1"/>
          <p:nvPr/>
        </p:nvSpPr>
        <p:spPr>
          <a:xfrm>
            <a:off x="4092498" y="2007220"/>
            <a:ext cx="5553307" cy="3936380"/>
          </a:xfrm>
          <a:prstGeom prst="rect">
            <a:avLst/>
          </a:prstGeom>
          <a:noFill/>
          <a:ln w="31750">
            <a:solidFill>
              <a:srgbClr val="FF0000"/>
            </a:solidFill>
          </a:ln>
        </p:spPr>
        <p:txBody>
          <a:bodyPr wrap="square" rtlCol="0">
            <a:spAutoFit/>
          </a:bodyPr>
          <a:lstStyle/>
          <a:p>
            <a:endParaRPr lang="en-GB" dirty="0"/>
          </a:p>
        </p:txBody>
      </p:sp>
      <p:sp>
        <p:nvSpPr>
          <p:cNvPr id="4" name="TextBox 3"/>
          <p:cNvSpPr txBox="1"/>
          <p:nvPr/>
        </p:nvSpPr>
        <p:spPr>
          <a:xfrm>
            <a:off x="122663" y="267629"/>
            <a:ext cx="2185639" cy="3416320"/>
          </a:xfrm>
          <a:prstGeom prst="rect">
            <a:avLst/>
          </a:prstGeom>
          <a:noFill/>
        </p:spPr>
        <p:txBody>
          <a:bodyPr wrap="square" rtlCol="0">
            <a:spAutoFit/>
          </a:bodyPr>
          <a:lstStyle/>
          <a:p>
            <a:r>
              <a:rPr lang="en-GB" sz="1200" b="1" u="sng" dirty="0" smtClean="0"/>
              <a:t>CURRENT ADDRESS</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smtClean="0"/>
              <a:t>Complete the “Current Address” fields ensuring that care is taken over the spelling of the full address and that the postcode is accurate.  </a:t>
            </a:r>
            <a:r>
              <a:rPr lang="en-GB" sz="1200" b="1" u="sng" dirty="0" smtClean="0"/>
              <a:t>NOTE: If the applicants address is on the CRC then you must ensure that they both match.</a:t>
            </a:r>
          </a:p>
          <a:p>
            <a:pPr marL="171450" indent="-171450">
              <a:buFont typeface="Arial" panose="020B0604020202020204" pitchFamily="34" charset="0"/>
              <a:buChar char="•"/>
            </a:pPr>
            <a:endParaRPr lang="en-GB" sz="1200" b="1" u="sng" dirty="0"/>
          </a:p>
          <a:p>
            <a:pPr marL="171450" indent="-171450">
              <a:buFont typeface="Arial" panose="020B0604020202020204" pitchFamily="34" charset="0"/>
              <a:buChar char="•"/>
            </a:pPr>
            <a:r>
              <a:rPr lang="en-GB" sz="1200" dirty="0" smtClean="0"/>
              <a:t>“Resident From Date” is the date that the applicant moved into the current address given.  Once completed click “Continue”.</a:t>
            </a:r>
          </a:p>
          <a:p>
            <a:pPr marL="171450" indent="-171450">
              <a:buFont typeface="Arial" panose="020B0604020202020204" pitchFamily="34" charset="0"/>
              <a:buChar char="•"/>
            </a:pPr>
            <a:endParaRPr lang="en-GB" sz="1200" dirty="0"/>
          </a:p>
        </p:txBody>
      </p:sp>
    </p:spTree>
    <p:extLst>
      <p:ext uri="{BB962C8B-B14F-4D97-AF65-F5344CB8AC3E}">
        <p14:creationId xmlns:p14="http://schemas.microsoft.com/office/powerpoint/2010/main" val="659097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663" y="490654"/>
            <a:ext cx="3010830" cy="5078313"/>
          </a:xfrm>
          <a:prstGeom prst="rect">
            <a:avLst/>
          </a:prstGeom>
          <a:noFill/>
        </p:spPr>
        <p:txBody>
          <a:bodyPr wrap="square" rtlCol="0">
            <a:spAutoFit/>
          </a:bodyPr>
          <a:lstStyle/>
          <a:p>
            <a:r>
              <a:rPr lang="en-GB" sz="1200" b="1" u="sng" dirty="0" smtClean="0"/>
              <a:t>IDENTITY DETAILS</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smtClean="0"/>
              <a:t>Use the drop down field to select the Country in which the ID document was issued,</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smtClean="0"/>
              <a:t>Use the drop down box to select which type of ID document you are going to use,</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smtClean="0"/>
              <a:t>Type in the expiry date of the document and double check this against the ID as this is quite often rejected on as not entered correctly,</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smtClean="0"/>
              <a:t>Type in ID Number (i.e. passport number, Driver’s Licence number or National Identity Number) and again double check these details before clicking “Continue”.</a:t>
            </a:r>
          </a:p>
          <a:p>
            <a:pPr marL="171450" indent="-171450">
              <a:buFont typeface="Arial" panose="020B0604020202020204" pitchFamily="34" charset="0"/>
              <a:buChar char="•"/>
            </a:pPr>
            <a:endParaRPr lang="en-GB" sz="1200" dirty="0"/>
          </a:p>
          <a:p>
            <a:r>
              <a:rPr lang="en-GB" sz="1200" b="1" u="sng" dirty="0" smtClean="0"/>
              <a:t>Note:  Please ensure you only upload ONE copy of the ID that you have checked.  A common error is that both the passport and Driver’s Licence are uploaded and as only one ID is permitted on the system and produced at the ID Centre this would have to be rejected.</a:t>
            </a:r>
            <a:endParaRPr lang="en-GB" sz="1200" b="1" u="sng" dirty="0"/>
          </a:p>
        </p:txBody>
      </p:sp>
      <p:pic>
        <p:nvPicPr>
          <p:cNvPr id="5" name="Picture 4"/>
          <p:cNvPicPr>
            <a:picLocks noChangeAspect="1"/>
          </p:cNvPicPr>
          <p:nvPr/>
        </p:nvPicPr>
        <p:blipFill>
          <a:blip r:embed="rId2"/>
          <a:stretch>
            <a:fillRect/>
          </a:stretch>
        </p:blipFill>
        <p:spPr>
          <a:xfrm>
            <a:off x="3166845" y="133814"/>
            <a:ext cx="18050309" cy="4861932"/>
          </a:xfrm>
          <a:prstGeom prst="rect">
            <a:avLst/>
          </a:prstGeom>
        </p:spPr>
      </p:pic>
      <p:sp>
        <p:nvSpPr>
          <p:cNvPr id="6" name="TextBox 5"/>
          <p:cNvSpPr txBox="1"/>
          <p:nvPr/>
        </p:nvSpPr>
        <p:spPr>
          <a:xfrm>
            <a:off x="4627756" y="1516568"/>
            <a:ext cx="5140712" cy="2453266"/>
          </a:xfrm>
          <a:prstGeom prst="rect">
            <a:avLst/>
          </a:prstGeom>
          <a:noFill/>
          <a:ln w="31750">
            <a:solidFill>
              <a:srgbClr val="FF0000"/>
            </a:solidFill>
          </a:ln>
        </p:spPr>
        <p:txBody>
          <a:bodyPr wrap="square" rtlCol="0">
            <a:spAutoFit/>
          </a:bodyPr>
          <a:lstStyle/>
          <a:p>
            <a:endParaRPr lang="en-GB" dirty="0"/>
          </a:p>
        </p:txBody>
      </p:sp>
    </p:spTree>
    <p:extLst>
      <p:ext uri="{BB962C8B-B14F-4D97-AF65-F5344CB8AC3E}">
        <p14:creationId xmlns:p14="http://schemas.microsoft.com/office/powerpoint/2010/main" val="1724290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2285</TotalTime>
  <Words>2244</Words>
  <Application>Microsoft Office PowerPoint</Application>
  <PresentationFormat>Widescreen</PresentationFormat>
  <Paragraphs>163</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Help Guide</vt:lpstr>
      <vt:lpstr>Introduction</vt:lpstr>
      <vt:lpstr>Useful Links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AGS Airports Limited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 guide for Authorised Signatories</dc:title>
  <dc:creator>Marie Mccran</dc:creator>
  <cp:lastModifiedBy>Marie Mccran</cp:lastModifiedBy>
  <cp:revision>113</cp:revision>
  <cp:lastPrinted>2016-10-20T10:43:06Z</cp:lastPrinted>
  <dcterms:created xsi:type="dcterms:W3CDTF">2016-06-14T08:52:16Z</dcterms:created>
  <dcterms:modified xsi:type="dcterms:W3CDTF">2017-01-13T09:52:37Z</dcterms:modified>
</cp:coreProperties>
</file>